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876" r:id="rId1"/>
  </p:sldMasterIdLst>
  <p:notesMasterIdLst>
    <p:notesMasterId r:id="rId52"/>
  </p:notesMasterIdLst>
  <p:sldIdLst>
    <p:sldId id="256" r:id="rId2"/>
    <p:sldId id="257" r:id="rId3"/>
    <p:sldId id="266" r:id="rId4"/>
    <p:sldId id="322" r:id="rId5"/>
    <p:sldId id="309" r:id="rId6"/>
    <p:sldId id="339" r:id="rId7"/>
    <p:sldId id="340" r:id="rId8"/>
    <p:sldId id="341" r:id="rId9"/>
    <p:sldId id="342" r:id="rId10"/>
    <p:sldId id="344" r:id="rId11"/>
    <p:sldId id="282" r:id="rId12"/>
    <p:sldId id="324" r:id="rId13"/>
    <p:sldId id="345" r:id="rId14"/>
    <p:sldId id="346" r:id="rId15"/>
    <p:sldId id="347" r:id="rId16"/>
    <p:sldId id="348" r:id="rId17"/>
    <p:sldId id="349" r:id="rId18"/>
    <p:sldId id="351" r:id="rId19"/>
    <p:sldId id="352" r:id="rId20"/>
    <p:sldId id="354" r:id="rId21"/>
    <p:sldId id="296" r:id="rId22"/>
    <p:sldId id="326" r:id="rId23"/>
    <p:sldId id="356" r:id="rId24"/>
    <p:sldId id="355" r:id="rId25"/>
    <p:sldId id="332" r:id="rId26"/>
    <p:sldId id="357" r:id="rId27"/>
    <p:sldId id="330" r:id="rId28"/>
    <p:sldId id="358" r:id="rId29"/>
    <p:sldId id="360" r:id="rId30"/>
    <p:sldId id="362" r:id="rId31"/>
    <p:sldId id="336" r:id="rId32"/>
    <p:sldId id="363" r:id="rId33"/>
    <p:sldId id="361" r:id="rId34"/>
    <p:sldId id="364" r:id="rId35"/>
    <p:sldId id="328" r:id="rId36"/>
    <p:sldId id="331" r:id="rId37"/>
    <p:sldId id="370" r:id="rId38"/>
    <p:sldId id="371" r:id="rId39"/>
    <p:sldId id="365" r:id="rId40"/>
    <p:sldId id="367" r:id="rId41"/>
    <p:sldId id="372" r:id="rId42"/>
    <p:sldId id="373" r:id="rId43"/>
    <p:sldId id="374" r:id="rId44"/>
    <p:sldId id="375" r:id="rId45"/>
    <p:sldId id="323" r:id="rId46"/>
    <p:sldId id="359" r:id="rId47"/>
    <p:sldId id="366" r:id="rId48"/>
    <p:sldId id="337" r:id="rId49"/>
    <p:sldId id="376" r:id="rId50"/>
    <p:sldId id="287" r:id="rId51"/>
  </p:sldIdLst>
  <p:sldSz cx="12192000" cy="6858000"/>
  <p:notesSz cx="6858000" cy="9144000"/>
  <p:embeddedFontLst>
    <p:embeddedFont>
      <p:font typeface="Comfortaa" panose="020F0603070200060003" pitchFamily="34" charset="0"/>
      <p:regular r:id="rId53"/>
      <p:bold r:id="rId54"/>
    </p:embeddedFont>
    <p:embeddedFont>
      <p:font typeface="Calibri" panose="020F0502020204030204" pitchFamily="34" charset="0"/>
      <p:regular r:id="rId55"/>
      <p:bold r:id="rId56"/>
      <p:italic r:id="rId57"/>
      <p:boldItalic r:id="rId58"/>
    </p:embeddedFont>
    <p:embeddedFont>
      <p:font typeface="Century Gothic" panose="020B0502020202020204" pitchFamily="34" charset="0"/>
      <p:regular r:id="rId59"/>
      <p:bold r:id="rId60"/>
      <p:italic r:id="rId61"/>
      <p:boldItalic r:id="rId62"/>
    </p:embeddedFont>
    <p:embeddedFont>
      <p:font typeface="Cambria Math" panose="02040503050406030204" pitchFamily="18"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5523"/>
    <a:srgbClr val="DB9267"/>
    <a:srgbClr val="FFFFFF"/>
    <a:srgbClr val="000000"/>
    <a:srgbClr val="785521"/>
    <a:srgbClr val="0066AB"/>
    <a:srgbClr val="DE6F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70" autoAdjust="0"/>
  </p:normalViewPr>
  <p:slideViewPr>
    <p:cSldViewPr snapToGrid="0">
      <p:cViewPr>
        <p:scale>
          <a:sx n="75" d="100"/>
          <a:sy n="75" d="100"/>
        </p:scale>
        <p:origin x="570" y="7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948E10-06B8-4FFE-A129-5461861E1637}"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248A57A7-7344-4D3B-A089-49EE52E43AC4}">
      <dgm:prSet phldrT="[Text]"/>
      <dgm:spPr/>
      <dgm:t>
        <a:bodyPr/>
        <a:lstStyle/>
        <a:p>
          <a:r>
            <a:rPr lang="en-US" dirty="0" smtClean="0"/>
            <a:t>Year</a:t>
          </a:r>
          <a:endParaRPr lang="en-US" dirty="0"/>
        </a:p>
      </dgm:t>
    </dgm:pt>
    <dgm:pt modelId="{813AB5BF-4DC7-4CF8-A619-BFB26E575102}" type="parTrans" cxnId="{A4910105-BAF0-4A88-A294-0E581AFA4C00}">
      <dgm:prSet/>
      <dgm:spPr/>
      <dgm:t>
        <a:bodyPr/>
        <a:lstStyle/>
        <a:p>
          <a:endParaRPr lang="en-US"/>
        </a:p>
      </dgm:t>
    </dgm:pt>
    <dgm:pt modelId="{04E54627-B383-41B7-89D6-A9A6EAE7FCB4}" type="sibTrans" cxnId="{A4910105-BAF0-4A88-A294-0E581AFA4C00}">
      <dgm:prSet/>
      <dgm:spPr/>
      <dgm:t>
        <a:bodyPr/>
        <a:lstStyle/>
        <a:p>
          <a:endParaRPr lang="en-US"/>
        </a:p>
      </dgm:t>
    </dgm:pt>
    <dgm:pt modelId="{346591A8-3869-4D91-8BD3-C364C36530EA}">
      <dgm:prSet phldrT="[Text]"/>
      <dgm:spPr/>
      <dgm:t>
        <a:bodyPr/>
        <a:lstStyle/>
        <a:p>
          <a:r>
            <a:rPr lang="en-US" dirty="0" smtClean="0"/>
            <a:t>Importers</a:t>
          </a:r>
          <a:endParaRPr lang="en-US" dirty="0"/>
        </a:p>
      </dgm:t>
    </dgm:pt>
    <dgm:pt modelId="{A7412DC1-F839-46A6-A5E0-6877D63CA923}" type="parTrans" cxnId="{39D6D3BD-E524-4629-B936-807AA82DAC1A}">
      <dgm:prSet/>
      <dgm:spPr/>
      <dgm:t>
        <a:bodyPr/>
        <a:lstStyle/>
        <a:p>
          <a:endParaRPr lang="en-US"/>
        </a:p>
      </dgm:t>
    </dgm:pt>
    <dgm:pt modelId="{828F21DF-C336-4C14-88DA-E6FE1DC5953B}" type="sibTrans" cxnId="{39D6D3BD-E524-4629-B936-807AA82DAC1A}">
      <dgm:prSet/>
      <dgm:spPr/>
      <dgm:t>
        <a:bodyPr/>
        <a:lstStyle/>
        <a:p>
          <a:endParaRPr lang="en-US"/>
        </a:p>
      </dgm:t>
    </dgm:pt>
    <dgm:pt modelId="{78BBF1E2-635B-446B-A392-AA63BD2AF1E0}">
      <dgm:prSet phldrT="[Text]"/>
      <dgm:spPr/>
      <dgm:t>
        <a:bodyPr/>
        <a:lstStyle/>
        <a:p>
          <a:r>
            <a:rPr lang="en-US" dirty="0" smtClean="0"/>
            <a:t>Country</a:t>
          </a:r>
          <a:endParaRPr lang="en-US" dirty="0"/>
        </a:p>
      </dgm:t>
    </dgm:pt>
    <dgm:pt modelId="{D5BEFE89-30B5-4798-B880-D2B8FD620396}" type="parTrans" cxnId="{5275BA82-FE90-46CA-9E12-120FB053E5C0}">
      <dgm:prSet/>
      <dgm:spPr/>
      <dgm:t>
        <a:bodyPr/>
        <a:lstStyle/>
        <a:p>
          <a:endParaRPr lang="en-US"/>
        </a:p>
      </dgm:t>
    </dgm:pt>
    <dgm:pt modelId="{F4797A35-673F-4491-9AD3-86C12905B413}" type="sibTrans" cxnId="{5275BA82-FE90-46CA-9E12-120FB053E5C0}">
      <dgm:prSet/>
      <dgm:spPr/>
      <dgm:t>
        <a:bodyPr/>
        <a:lstStyle/>
        <a:p>
          <a:endParaRPr lang="en-US"/>
        </a:p>
      </dgm:t>
    </dgm:pt>
    <dgm:pt modelId="{93936F94-A71A-4401-8496-212C45453986}">
      <dgm:prSet phldrT="[Text]"/>
      <dgm:spPr/>
      <dgm:t>
        <a:bodyPr/>
        <a:lstStyle/>
        <a:p>
          <a:r>
            <a:rPr lang="en-US" dirty="0" smtClean="0"/>
            <a:t>Random </a:t>
          </a:r>
          <a:endParaRPr lang="en-US" dirty="0"/>
        </a:p>
      </dgm:t>
    </dgm:pt>
    <dgm:pt modelId="{AF89AA32-F35A-49CA-8814-DD6A4A2E2911}" type="parTrans" cxnId="{50DCFA66-2AFF-46BB-AE6D-8FEAD6742918}">
      <dgm:prSet/>
      <dgm:spPr/>
      <dgm:t>
        <a:bodyPr/>
        <a:lstStyle/>
        <a:p>
          <a:endParaRPr lang="en-US"/>
        </a:p>
      </dgm:t>
    </dgm:pt>
    <dgm:pt modelId="{BBAB63DE-B40C-4506-B2A2-9D8E24B655CF}" type="sibTrans" cxnId="{50DCFA66-2AFF-46BB-AE6D-8FEAD6742918}">
      <dgm:prSet/>
      <dgm:spPr/>
      <dgm:t>
        <a:bodyPr/>
        <a:lstStyle/>
        <a:p>
          <a:endParaRPr lang="en-US"/>
        </a:p>
      </dgm:t>
    </dgm:pt>
    <dgm:pt modelId="{61B4E7E2-6D94-4E79-B4CA-47D96F0BCAA7}">
      <dgm:prSet phldrT="[Text]"/>
      <dgm:spPr/>
      <dgm:t>
        <a:bodyPr/>
        <a:lstStyle/>
        <a:p>
          <a:r>
            <a:rPr lang="en-US" dirty="0" smtClean="0"/>
            <a:t>Need</a:t>
          </a:r>
          <a:endParaRPr lang="en-US" dirty="0"/>
        </a:p>
      </dgm:t>
    </dgm:pt>
    <dgm:pt modelId="{C43A940A-E979-4744-81FD-D60814B2F8BE}" type="parTrans" cxnId="{D5B4A71B-2D10-4B64-9F67-4128D7ADBCBF}">
      <dgm:prSet/>
      <dgm:spPr/>
      <dgm:t>
        <a:bodyPr/>
        <a:lstStyle/>
        <a:p>
          <a:endParaRPr lang="en-US"/>
        </a:p>
      </dgm:t>
    </dgm:pt>
    <dgm:pt modelId="{938B5330-A7DB-490A-95D0-CB59FF50D7C5}" type="sibTrans" cxnId="{D5B4A71B-2D10-4B64-9F67-4128D7ADBCBF}">
      <dgm:prSet/>
      <dgm:spPr/>
      <dgm:t>
        <a:bodyPr/>
        <a:lstStyle/>
        <a:p>
          <a:endParaRPr lang="en-US"/>
        </a:p>
      </dgm:t>
    </dgm:pt>
    <dgm:pt modelId="{B05C28D5-3DC4-4364-B65C-9379C92B7120}">
      <dgm:prSet phldrT="[Text]" custT="1"/>
      <dgm:spPr/>
      <dgm:t>
        <a:bodyPr/>
        <a:lstStyle/>
        <a:p>
          <a:r>
            <a:rPr lang="en-US" sz="1050" dirty="0" smtClean="0"/>
            <a:t>Cost factor</a:t>
          </a:r>
          <a:endParaRPr lang="en-US" sz="1050" dirty="0"/>
        </a:p>
      </dgm:t>
    </dgm:pt>
    <dgm:pt modelId="{6D906267-E740-431E-89C8-CC2FE3F3896C}" type="parTrans" cxnId="{F9E6E2F3-0C8A-40B8-991C-C912B285704B}">
      <dgm:prSet/>
      <dgm:spPr/>
      <dgm:t>
        <a:bodyPr/>
        <a:lstStyle/>
        <a:p>
          <a:endParaRPr lang="en-US"/>
        </a:p>
      </dgm:t>
    </dgm:pt>
    <dgm:pt modelId="{642203C5-D187-41F5-9EAE-611FCBB3904D}" type="sibTrans" cxnId="{F9E6E2F3-0C8A-40B8-991C-C912B285704B}">
      <dgm:prSet/>
      <dgm:spPr/>
      <dgm:t>
        <a:bodyPr/>
        <a:lstStyle/>
        <a:p>
          <a:endParaRPr lang="en-US"/>
        </a:p>
      </dgm:t>
    </dgm:pt>
    <dgm:pt modelId="{8ED000F4-0464-45DA-962F-8844FCCB91B6}">
      <dgm:prSet phldrT="[Text]"/>
      <dgm:spPr/>
      <dgm:t>
        <a:bodyPr/>
        <a:lstStyle/>
        <a:p>
          <a:endParaRPr lang="en-US" dirty="0"/>
        </a:p>
      </dgm:t>
    </dgm:pt>
    <dgm:pt modelId="{D45F2BA6-6BF4-4E6A-AD2B-688A50A05265}" type="parTrans" cxnId="{71A7235D-2BFA-433E-B470-3B7D815C9DB0}">
      <dgm:prSet/>
      <dgm:spPr/>
      <dgm:t>
        <a:bodyPr/>
        <a:lstStyle/>
        <a:p>
          <a:endParaRPr lang="en-US"/>
        </a:p>
      </dgm:t>
    </dgm:pt>
    <dgm:pt modelId="{A0F0D9B5-BF12-45DD-B997-1EE45CA34EDB}" type="sibTrans" cxnId="{71A7235D-2BFA-433E-B470-3B7D815C9DB0}">
      <dgm:prSet/>
      <dgm:spPr/>
      <dgm:t>
        <a:bodyPr/>
        <a:lstStyle/>
        <a:p>
          <a:endParaRPr lang="en-US"/>
        </a:p>
      </dgm:t>
    </dgm:pt>
    <dgm:pt modelId="{FCB77ED8-44CC-4515-BD99-D72B0391B729}">
      <dgm:prSet phldrT="[Text]"/>
      <dgm:spPr/>
      <dgm:t>
        <a:bodyPr/>
        <a:lstStyle/>
        <a:p>
          <a:r>
            <a:rPr lang="en-US" dirty="0" smtClean="0"/>
            <a:t>Need</a:t>
          </a:r>
          <a:endParaRPr lang="en-US" dirty="0"/>
        </a:p>
      </dgm:t>
    </dgm:pt>
    <dgm:pt modelId="{10369D2D-B2FD-4D66-A549-3F21EC52DD23}" type="parTrans" cxnId="{5B42ECC1-7F8B-46AA-8D6A-246903D8B84C}">
      <dgm:prSet/>
      <dgm:spPr/>
      <dgm:t>
        <a:bodyPr/>
        <a:lstStyle/>
        <a:p>
          <a:endParaRPr lang="en-US"/>
        </a:p>
      </dgm:t>
    </dgm:pt>
    <dgm:pt modelId="{5CD3E043-B671-4368-8230-1BFD19AD616B}" type="sibTrans" cxnId="{5B42ECC1-7F8B-46AA-8D6A-246903D8B84C}">
      <dgm:prSet/>
      <dgm:spPr/>
      <dgm:t>
        <a:bodyPr/>
        <a:lstStyle/>
        <a:p>
          <a:endParaRPr lang="en-US"/>
        </a:p>
      </dgm:t>
    </dgm:pt>
    <dgm:pt modelId="{3DE46406-6E6A-4824-821D-CE4D171A043A}">
      <dgm:prSet phldrT="[Text]"/>
      <dgm:spPr/>
      <dgm:t>
        <a:bodyPr/>
        <a:lstStyle/>
        <a:p>
          <a:r>
            <a:rPr lang="en-US" dirty="0" smtClean="0"/>
            <a:t>Tier need</a:t>
          </a:r>
          <a:endParaRPr lang="en-US" dirty="0"/>
        </a:p>
      </dgm:t>
    </dgm:pt>
    <dgm:pt modelId="{DE5279B0-AA8C-4621-BF05-E7DED4A8CD38}" type="parTrans" cxnId="{6571BE4A-2032-44EB-B9CB-F6843EA553D4}">
      <dgm:prSet/>
      <dgm:spPr/>
      <dgm:t>
        <a:bodyPr/>
        <a:lstStyle/>
        <a:p>
          <a:endParaRPr lang="en-US"/>
        </a:p>
      </dgm:t>
    </dgm:pt>
    <dgm:pt modelId="{8E0122E9-4839-441C-8C6D-2558C750EBD2}" type="sibTrans" cxnId="{6571BE4A-2032-44EB-B9CB-F6843EA553D4}">
      <dgm:prSet/>
      <dgm:spPr/>
      <dgm:t>
        <a:bodyPr/>
        <a:lstStyle/>
        <a:p>
          <a:endParaRPr lang="en-US"/>
        </a:p>
      </dgm:t>
    </dgm:pt>
    <dgm:pt modelId="{F3CCC7B5-D009-4A15-8923-1664E3165FBC}">
      <dgm:prSet phldrT="[Text]"/>
      <dgm:spPr/>
      <dgm:t>
        <a:bodyPr/>
        <a:lstStyle/>
        <a:p>
          <a:r>
            <a:rPr lang="en-US" dirty="0" smtClean="0"/>
            <a:t>Partner</a:t>
          </a:r>
          <a:endParaRPr lang="en-US" dirty="0"/>
        </a:p>
      </dgm:t>
    </dgm:pt>
    <dgm:pt modelId="{29A3E045-4B2B-4FBB-A5B1-77F4A5C4D4F6}" type="parTrans" cxnId="{4BB813EF-FDE2-4357-8748-80E062A6C569}">
      <dgm:prSet/>
      <dgm:spPr/>
      <dgm:t>
        <a:bodyPr/>
        <a:lstStyle/>
        <a:p>
          <a:endParaRPr lang="en-US"/>
        </a:p>
      </dgm:t>
    </dgm:pt>
    <dgm:pt modelId="{23AB20BC-C6A9-431B-B500-01DC9C146569}" type="sibTrans" cxnId="{4BB813EF-FDE2-4357-8748-80E062A6C569}">
      <dgm:prSet/>
      <dgm:spPr/>
      <dgm:t>
        <a:bodyPr/>
        <a:lstStyle/>
        <a:p>
          <a:endParaRPr lang="en-US"/>
        </a:p>
      </dgm:t>
    </dgm:pt>
    <dgm:pt modelId="{392F0A98-BE27-4F55-987C-EDDA6AEED7EC}">
      <dgm:prSet phldrT="[Text]" custT="1"/>
      <dgm:spPr/>
      <dgm:t>
        <a:bodyPr/>
        <a:lstStyle/>
        <a:p>
          <a:r>
            <a:rPr lang="en-US" sz="1050" dirty="0" smtClean="0"/>
            <a:t>Diversification</a:t>
          </a:r>
          <a:endParaRPr lang="en-US" sz="1050" dirty="0"/>
        </a:p>
      </dgm:t>
    </dgm:pt>
    <dgm:pt modelId="{B5FB3A92-29D4-434D-9D52-F0EEDDF79B80}" type="parTrans" cxnId="{99E8B4BC-8712-45B5-8E03-B5D967537D96}">
      <dgm:prSet/>
      <dgm:spPr/>
      <dgm:t>
        <a:bodyPr/>
        <a:lstStyle/>
        <a:p>
          <a:endParaRPr lang="en-US"/>
        </a:p>
      </dgm:t>
    </dgm:pt>
    <dgm:pt modelId="{63F35B09-9E6B-48C7-875D-BA0C2F9DB9F0}" type="sibTrans" cxnId="{99E8B4BC-8712-45B5-8E03-B5D967537D96}">
      <dgm:prSet/>
      <dgm:spPr/>
      <dgm:t>
        <a:bodyPr/>
        <a:lstStyle/>
        <a:p>
          <a:endParaRPr lang="en-US"/>
        </a:p>
      </dgm:t>
    </dgm:pt>
    <dgm:pt modelId="{87BC4F97-D167-4B97-BEE5-37FFCD72D7EF}" type="pres">
      <dgm:prSet presAssocID="{BF948E10-06B8-4FFE-A129-5461861E1637}" presName="rootnode" presStyleCnt="0">
        <dgm:presLayoutVars>
          <dgm:chMax/>
          <dgm:chPref/>
          <dgm:dir/>
          <dgm:animLvl val="lvl"/>
        </dgm:presLayoutVars>
      </dgm:prSet>
      <dgm:spPr/>
    </dgm:pt>
    <dgm:pt modelId="{F9AA7D1B-80BB-4A48-B974-2E767732F205}" type="pres">
      <dgm:prSet presAssocID="{248A57A7-7344-4D3B-A089-49EE52E43AC4}" presName="composite" presStyleCnt="0"/>
      <dgm:spPr/>
    </dgm:pt>
    <dgm:pt modelId="{74C2997D-E219-4BAA-8629-2A095BD339A4}" type="pres">
      <dgm:prSet presAssocID="{248A57A7-7344-4D3B-A089-49EE52E43AC4}" presName="bentUpArrow1" presStyleLbl="alignImgPlace1" presStyleIdx="0" presStyleCnt="3"/>
      <dgm:spPr/>
    </dgm:pt>
    <dgm:pt modelId="{FA4DE3BA-71D9-4B2D-ACC7-67EF01EA6279}" type="pres">
      <dgm:prSet presAssocID="{248A57A7-7344-4D3B-A089-49EE52E43AC4}" presName="ParentText" presStyleLbl="node1" presStyleIdx="0" presStyleCnt="4">
        <dgm:presLayoutVars>
          <dgm:chMax val="1"/>
          <dgm:chPref val="1"/>
          <dgm:bulletEnabled val="1"/>
        </dgm:presLayoutVars>
      </dgm:prSet>
      <dgm:spPr/>
    </dgm:pt>
    <dgm:pt modelId="{1352F6B3-B685-441A-A04D-36E6255FA64E}" type="pres">
      <dgm:prSet presAssocID="{248A57A7-7344-4D3B-A089-49EE52E43AC4}" presName="ChildText" presStyleLbl="revTx" presStyleIdx="0" presStyleCnt="3">
        <dgm:presLayoutVars>
          <dgm:chMax val="0"/>
          <dgm:chPref val="0"/>
          <dgm:bulletEnabled val="1"/>
        </dgm:presLayoutVars>
      </dgm:prSet>
      <dgm:spPr/>
      <dgm:t>
        <a:bodyPr/>
        <a:lstStyle/>
        <a:p>
          <a:endParaRPr lang="en-US"/>
        </a:p>
      </dgm:t>
    </dgm:pt>
    <dgm:pt modelId="{265FA2FB-D822-4459-9DC3-B08DA1356F24}" type="pres">
      <dgm:prSet presAssocID="{04E54627-B383-41B7-89D6-A9A6EAE7FCB4}" presName="sibTrans" presStyleCnt="0"/>
      <dgm:spPr/>
    </dgm:pt>
    <dgm:pt modelId="{8EADB385-4C89-4BF0-AC72-A2407DC4307D}" type="pres">
      <dgm:prSet presAssocID="{78BBF1E2-635B-446B-A392-AA63BD2AF1E0}" presName="composite" presStyleCnt="0"/>
      <dgm:spPr/>
    </dgm:pt>
    <dgm:pt modelId="{77871D27-A60C-4FE2-BB87-1A40660908A6}" type="pres">
      <dgm:prSet presAssocID="{78BBF1E2-635B-446B-A392-AA63BD2AF1E0}" presName="bentUpArrow1" presStyleLbl="alignImgPlace1" presStyleIdx="1" presStyleCnt="3"/>
      <dgm:spPr/>
    </dgm:pt>
    <dgm:pt modelId="{9EDF0BB5-ED32-472F-934E-0127DF345795}" type="pres">
      <dgm:prSet presAssocID="{78BBF1E2-635B-446B-A392-AA63BD2AF1E0}" presName="ParentText" presStyleLbl="node1" presStyleIdx="1" presStyleCnt="4">
        <dgm:presLayoutVars>
          <dgm:chMax val="1"/>
          <dgm:chPref val="1"/>
          <dgm:bulletEnabled val="1"/>
        </dgm:presLayoutVars>
      </dgm:prSet>
      <dgm:spPr/>
    </dgm:pt>
    <dgm:pt modelId="{D6DE8517-8142-4F04-973E-817F70092B1A}" type="pres">
      <dgm:prSet presAssocID="{78BBF1E2-635B-446B-A392-AA63BD2AF1E0}" presName="ChildText" presStyleLbl="revTx" presStyleIdx="1" presStyleCnt="3">
        <dgm:presLayoutVars>
          <dgm:chMax val="0"/>
          <dgm:chPref val="0"/>
          <dgm:bulletEnabled val="1"/>
        </dgm:presLayoutVars>
      </dgm:prSet>
      <dgm:spPr/>
      <dgm:t>
        <a:bodyPr/>
        <a:lstStyle/>
        <a:p>
          <a:endParaRPr lang="en-US"/>
        </a:p>
      </dgm:t>
    </dgm:pt>
    <dgm:pt modelId="{D1C984D7-7A4E-4CB9-A8BD-DD13BFCDCBE5}" type="pres">
      <dgm:prSet presAssocID="{F4797A35-673F-4491-9AD3-86C12905B413}" presName="sibTrans" presStyleCnt="0"/>
      <dgm:spPr/>
    </dgm:pt>
    <dgm:pt modelId="{970C491C-AD27-404A-B80D-9DC5F282369A}" type="pres">
      <dgm:prSet presAssocID="{61B4E7E2-6D94-4E79-B4CA-47D96F0BCAA7}" presName="composite" presStyleCnt="0"/>
      <dgm:spPr/>
    </dgm:pt>
    <dgm:pt modelId="{6EA7F8AB-F065-4096-AE37-B1CE58B4A1B5}" type="pres">
      <dgm:prSet presAssocID="{61B4E7E2-6D94-4E79-B4CA-47D96F0BCAA7}" presName="bentUpArrow1" presStyleLbl="alignImgPlace1" presStyleIdx="2" presStyleCnt="3"/>
      <dgm:spPr>
        <a:blipFill rotWithShape="0">
          <a:blip xmlns:r="http://schemas.openxmlformats.org/officeDocument/2006/relationships" r:embed="rId1"/>
          <a:stretch>
            <a:fillRect/>
          </a:stretch>
        </a:blipFill>
      </dgm:spPr>
      <dgm:t>
        <a:bodyPr/>
        <a:lstStyle/>
        <a:p>
          <a:endParaRPr lang="en-US"/>
        </a:p>
      </dgm:t>
    </dgm:pt>
    <dgm:pt modelId="{A04151D7-201B-4871-9F7C-99FEBE37F25B}" type="pres">
      <dgm:prSet presAssocID="{61B4E7E2-6D94-4E79-B4CA-47D96F0BCAA7}" presName="ParentText" presStyleLbl="node1" presStyleIdx="2" presStyleCnt="4">
        <dgm:presLayoutVars>
          <dgm:chMax val="1"/>
          <dgm:chPref val="1"/>
          <dgm:bulletEnabled val="1"/>
        </dgm:presLayoutVars>
      </dgm:prSet>
      <dgm:spPr/>
    </dgm:pt>
    <dgm:pt modelId="{1C1024C6-2948-4D07-AB13-A49F78C83DBC}" type="pres">
      <dgm:prSet presAssocID="{61B4E7E2-6D94-4E79-B4CA-47D96F0BCAA7}" presName="ChildText" presStyleLbl="revTx" presStyleIdx="2" presStyleCnt="3">
        <dgm:presLayoutVars>
          <dgm:chMax val="0"/>
          <dgm:chPref val="0"/>
          <dgm:bulletEnabled val="1"/>
        </dgm:presLayoutVars>
      </dgm:prSet>
      <dgm:spPr/>
    </dgm:pt>
    <dgm:pt modelId="{8C335AF6-6C39-4F88-8435-7850AD586824}" type="pres">
      <dgm:prSet presAssocID="{938B5330-A7DB-490A-95D0-CB59FF50D7C5}" presName="sibTrans" presStyleCnt="0"/>
      <dgm:spPr/>
    </dgm:pt>
    <dgm:pt modelId="{3EBB8A79-3324-4A0D-8C98-6CE7023929A9}" type="pres">
      <dgm:prSet presAssocID="{F3CCC7B5-D009-4A15-8923-1664E3165FBC}" presName="composite" presStyleCnt="0"/>
      <dgm:spPr/>
    </dgm:pt>
    <dgm:pt modelId="{7F2AC473-2460-4333-93A6-2D502B0CC47B}" type="pres">
      <dgm:prSet presAssocID="{F3CCC7B5-D009-4A15-8923-1664E3165FBC}" presName="ParentText" presStyleLbl="node1" presStyleIdx="3" presStyleCnt="4">
        <dgm:presLayoutVars>
          <dgm:chMax val="1"/>
          <dgm:chPref val="1"/>
          <dgm:bulletEnabled val="1"/>
        </dgm:presLayoutVars>
      </dgm:prSet>
      <dgm:spPr/>
    </dgm:pt>
  </dgm:ptLst>
  <dgm:cxnLst>
    <dgm:cxn modelId="{5275BA82-FE90-46CA-9E12-120FB053E5C0}" srcId="{BF948E10-06B8-4FFE-A129-5461861E1637}" destId="{78BBF1E2-635B-446B-A392-AA63BD2AF1E0}" srcOrd="1" destOrd="0" parTransId="{D5BEFE89-30B5-4798-B880-D2B8FD620396}" sibTransId="{F4797A35-673F-4491-9AD3-86C12905B413}"/>
    <dgm:cxn modelId="{A4910105-BAF0-4A88-A294-0E581AFA4C00}" srcId="{BF948E10-06B8-4FFE-A129-5461861E1637}" destId="{248A57A7-7344-4D3B-A089-49EE52E43AC4}" srcOrd="0" destOrd="0" parTransId="{813AB5BF-4DC7-4CF8-A619-BFB26E575102}" sibTransId="{04E54627-B383-41B7-89D6-A9A6EAE7FCB4}"/>
    <dgm:cxn modelId="{8CE82662-2FA6-4E05-B749-1452D808CF1C}" type="presOf" srcId="{392F0A98-BE27-4F55-987C-EDDA6AEED7EC}" destId="{1C1024C6-2948-4D07-AB13-A49F78C83DBC}" srcOrd="0" destOrd="1" presId="urn:microsoft.com/office/officeart/2005/8/layout/StepDownProcess"/>
    <dgm:cxn modelId="{71A7235D-2BFA-433E-B470-3B7D815C9DB0}" srcId="{78BBF1E2-635B-446B-A392-AA63BD2AF1E0}" destId="{8ED000F4-0464-45DA-962F-8844FCCB91B6}" srcOrd="3" destOrd="0" parTransId="{D45F2BA6-6BF4-4E6A-AD2B-688A50A05265}" sibTransId="{A0F0D9B5-BF12-45DD-B997-1EE45CA34EDB}"/>
    <dgm:cxn modelId="{99E8B4BC-8712-45B5-8E03-B5D967537D96}" srcId="{61B4E7E2-6D94-4E79-B4CA-47D96F0BCAA7}" destId="{392F0A98-BE27-4F55-987C-EDDA6AEED7EC}" srcOrd="1" destOrd="0" parTransId="{B5FB3A92-29D4-434D-9D52-F0EEDDF79B80}" sibTransId="{63F35B09-9E6B-48C7-875D-BA0C2F9DB9F0}"/>
    <dgm:cxn modelId="{CC9CB0CC-2EC3-4CA8-BDD4-3D18433CEA5A}" type="presOf" srcId="{F3CCC7B5-D009-4A15-8923-1664E3165FBC}" destId="{7F2AC473-2460-4333-93A6-2D502B0CC47B}" srcOrd="0" destOrd="0" presId="urn:microsoft.com/office/officeart/2005/8/layout/StepDownProcess"/>
    <dgm:cxn modelId="{7E6C38B2-31D5-4BD7-BACD-84AB65765EF1}" type="presOf" srcId="{346591A8-3869-4D91-8BD3-C364C36530EA}" destId="{1352F6B3-B685-441A-A04D-36E6255FA64E}" srcOrd="0" destOrd="0" presId="urn:microsoft.com/office/officeart/2005/8/layout/StepDownProcess"/>
    <dgm:cxn modelId="{F9E6E2F3-0C8A-40B8-991C-C912B285704B}" srcId="{61B4E7E2-6D94-4E79-B4CA-47D96F0BCAA7}" destId="{B05C28D5-3DC4-4364-B65C-9379C92B7120}" srcOrd="0" destOrd="0" parTransId="{6D906267-E740-431E-89C8-CC2FE3F3896C}" sibTransId="{642203C5-D187-41F5-9EAE-611FCBB3904D}"/>
    <dgm:cxn modelId="{50DCFA66-2AFF-46BB-AE6D-8FEAD6742918}" srcId="{78BBF1E2-635B-446B-A392-AA63BD2AF1E0}" destId="{93936F94-A71A-4401-8496-212C45453986}" srcOrd="0" destOrd="0" parTransId="{AF89AA32-F35A-49CA-8814-DD6A4A2E2911}" sibTransId="{BBAB63DE-B40C-4506-B2A2-9D8E24B655CF}"/>
    <dgm:cxn modelId="{111B1EBC-1F7B-4BE6-8E42-0C4A1C066E75}" type="presOf" srcId="{BF948E10-06B8-4FFE-A129-5461861E1637}" destId="{87BC4F97-D167-4B97-BEE5-37FFCD72D7EF}" srcOrd="0" destOrd="0" presId="urn:microsoft.com/office/officeart/2005/8/layout/StepDownProcess"/>
    <dgm:cxn modelId="{172DD698-BAEA-4D45-9E06-EE3C772BCE52}" type="presOf" srcId="{248A57A7-7344-4D3B-A089-49EE52E43AC4}" destId="{FA4DE3BA-71D9-4B2D-ACC7-67EF01EA6279}" srcOrd="0" destOrd="0" presId="urn:microsoft.com/office/officeart/2005/8/layout/StepDownProcess"/>
    <dgm:cxn modelId="{54F943B2-F156-43FF-B85A-A0EA2ABE980C}" type="presOf" srcId="{3DE46406-6E6A-4824-821D-CE4D171A043A}" destId="{D6DE8517-8142-4F04-973E-817F70092B1A}" srcOrd="0" destOrd="2" presId="urn:microsoft.com/office/officeart/2005/8/layout/StepDownProcess"/>
    <dgm:cxn modelId="{6571BE4A-2032-44EB-B9CB-F6843EA553D4}" srcId="{78BBF1E2-635B-446B-A392-AA63BD2AF1E0}" destId="{3DE46406-6E6A-4824-821D-CE4D171A043A}" srcOrd="2" destOrd="0" parTransId="{DE5279B0-AA8C-4621-BF05-E7DED4A8CD38}" sibTransId="{8E0122E9-4839-441C-8C6D-2558C750EBD2}"/>
    <dgm:cxn modelId="{7CDDD706-6DC3-4778-B93F-6F382152B4E5}" type="presOf" srcId="{93936F94-A71A-4401-8496-212C45453986}" destId="{D6DE8517-8142-4F04-973E-817F70092B1A}" srcOrd="0" destOrd="0" presId="urn:microsoft.com/office/officeart/2005/8/layout/StepDownProcess"/>
    <dgm:cxn modelId="{883BF6D5-4193-436C-AC28-E6491FEC952E}" type="presOf" srcId="{FCB77ED8-44CC-4515-BD99-D72B0391B729}" destId="{D6DE8517-8142-4F04-973E-817F70092B1A}" srcOrd="0" destOrd="1" presId="urn:microsoft.com/office/officeart/2005/8/layout/StepDownProcess"/>
    <dgm:cxn modelId="{5B42ECC1-7F8B-46AA-8D6A-246903D8B84C}" srcId="{78BBF1E2-635B-446B-A392-AA63BD2AF1E0}" destId="{FCB77ED8-44CC-4515-BD99-D72B0391B729}" srcOrd="1" destOrd="0" parTransId="{10369D2D-B2FD-4D66-A549-3F21EC52DD23}" sibTransId="{5CD3E043-B671-4368-8230-1BFD19AD616B}"/>
    <dgm:cxn modelId="{F370579A-0E54-4FB7-9B77-8108D491DFF6}" type="presOf" srcId="{78BBF1E2-635B-446B-A392-AA63BD2AF1E0}" destId="{9EDF0BB5-ED32-472F-934E-0127DF345795}" srcOrd="0" destOrd="0" presId="urn:microsoft.com/office/officeart/2005/8/layout/StepDownProcess"/>
    <dgm:cxn modelId="{D4513586-4635-4F05-95B1-C2D455B04593}" type="presOf" srcId="{B05C28D5-3DC4-4364-B65C-9379C92B7120}" destId="{1C1024C6-2948-4D07-AB13-A49F78C83DBC}" srcOrd="0" destOrd="0" presId="urn:microsoft.com/office/officeart/2005/8/layout/StepDownProcess"/>
    <dgm:cxn modelId="{4BB813EF-FDE2-4357-8748-80E062A6C569}" srcId="{BF948E10-06B8-4FFE-A129-5461861E1637}" destId="{F3CCC7B5-D009-4A15-8923-1664E3165FBC}" srcOrd="3" destOrd="0" parTransId="{29A3E045-4B2B-4FBB-A5B1-77F4A5C4D4F6}" sibTransId="{23AB20BC-C6A9-431B-B500-01DC9C146569}"/>
    <dgm:cxn modelId="{39D6D3BD-E524-4629-B936-807AA82DAC1A}" srcId="{248A57A7-7344-4D3B-A089-49EE52E43AC4}" destId="{346591A8-3869-4D91-8BD3-C364C36530EA}" srcOrd="0" destOrd="0" parTransId="{A7412DC1-F839-46A6-A5E0-6877D63CA923}" sibTransId="{828F21DF-C336-4C14-88DA-E6FE1DC5953B}"/>
    <dgm:cxn modelId="{C99640BA-E51A-4C90-B54A-5D0E475905AF}" type="presOf" srcId="{61B4E7E2-6D94-4E79-B4CA-47D96F0BCAA7}" destId="{A04151D7-201B-4871-9F7C-99FEBE37F25B}" srcOrd="0" destOrd="0" presId="urn:microsoft.com/office/officeart/2005/8/layout/StepDownProcess"/>
    <dgm:cxn modelId="{D5B4A71B-2D10-4B64-9F67-4128D7ADBCBF}" srcId="{BF948E10-06B8-4FFE-A129-5461861E1637}" destId="{61B4E7E2-6D94-4E79-B4CA-47D96F0BCAA7}" srcOrd="2" destOrd="0" parTransId="{C43A940A-E979-4744-81FD-D60814B2F8BE}" sibTransId="{938B5330-A7DB-490A-95D0-CB59FF50D7C5}"/>
    <dgm:cxn modelId="{172376EC-01A0-4C01-BF8C-B5E94FCAFA29}" type="presOf" srcId="{8ED000F4-0464-45DA-962F-8844FCCB91B6}" destId="{D6DE8517-8142-4F04-973E-817F70092B1A}" srcOrd="0" destOrd="3" presId="urn:microsoft.com/office/officeart/2005/8/layout/StepDownProcess"/>
    <dgm:cxn modelId="{0ABA86B9-5745-4CD8-A184-22B5CB30D9DD}" type="presParOf" srcId="{87BC4F97-D167-4B97-BEE5-37FFCD72D7EF}" destId="{F9AA7D1B-80BB-4A48-B974-2E767732F205}" srcOrd="0" destOrd="0" presId="urn:microsoft.com/office/officeart/2005/8/layout/StepDownProcess"/>
    <dgm:cxn modelId="{E4E003FD-BFAF-4208-8783-5853049572CC}" type="presParOf" srcId="{F9AA7D1B-80BB-4A48-B974-2E767732F205}" destId="{74C2997D-E219-4BAA-8629-2A095BD339A4}" srcOrd="0" destOrd="0" presId="urn:microsoft.com/office/officeart/2005/8/layout/StepDownProcess"/>
    <dgm:cxn modelId="{74F79340-F7B4-428E-8B3B-4C9176FB037F}" type="presParOf" srcId="{F9AA7D1B-80BB-4A48-B974-2E767732F205}" destId="{FA4DE3BA-71D9-4B2D-ACC7-67EF01EA6279}" srcOrd="1" destOrd="0" presId="urn:microsoft.com/office/officeart/2005/8/layout/StepDownProcess"/>
    <dgm:cxn modelId="{B44D1026-3B08-413F-93E7-E50A4ACBC8BD}" type="presParOf" srcId="{F9AA7D1B-80BB-4A48-B974-2E767732F205}" destId="{1352F6B3-B685-441A-A04D-36E6255FA64E}" srcOrd="2" destOrd="0" presId="urn:microsoft.com/office/officeart/2005/8/layout/StepDownProcess"/>
    <dgm:cxn modelId="{7CB3539E-6CBD-4DF5-B034-17B915262088}" type="presParOf" srcId="{87BC4F97-D167-4B97-BEE5-37FFCD72D7EF}" destId="{265FA2FB-D822-4459-9DC3-B08DA1356F24}" srcOrd="1" destOrd="0" presId="urn:microsoft.com/office/officeart/2005/8/layout/StepDownProcess"/>
    <dgm:cxn modelId="{5742496E-5F96-4662-A517-0E90AC9CC699}" type="presParOf" srcId="{87BC4F97-D167-4B97-BEE5-37FFCD72D7EF}" destId="{8EADB385-4C89-4BF0-AC72-A2407DC4307D}" srcOrd="2" destOrd="0" presId="urn:microsoft.com/office/officeart/2005/8/layout/StepDownProcess"/>
    <dgm:cxn modelId="{B2927D24-4A63-4302-9237-15EFD3DD925C}" type="presParOf" srcId="{8EADB385-4C89-4BF0-AC72-A2407DC4307D}" destId="{77871D27-A60C-4FE2-BB87-1A40660908A6}" srcOrd="0" destOrd="0" presId="urn:microsoft.com/office/officeart/2005/8/layout/StepDownProcess"/>
    <dgm:cxn modelId="{A763E5CA-ED81-48CD-9100-EE2537879F2D}" type="presParOf" srcId="{8EADB385-4C89-4BF0-AC72-A2407DC4307D}" destId="{9EDF0BB5-ED32-472F-934E-0127DF345795}" srcOrd="1" destOrd="0" presId="urn:microsoft.com/office/officeart/2005/8/layout/StepDownProcess"/>
    <dgm:cxn modelId="{023CE4B5-180E-45A0-BB7B-9212EA038BCE}" type="presParOf" srcId="{8EADB385-4C89-4BF0-AC72-A2407DC4307D}" destId="{D6DE8517-8142-4F04-973E-817F70092B1A}" srcOrd="2" destOrd="0" presId="urn:microsoft.com/office/officeart/2005/8/layout/StepDownProcess"/>
    <dgm:cxn modelId="{9633D665-A505-4F85-B4A7-99B2B1016862}" type="presParOf" srcId="{87BC4F97-D167-4B97-BEE5-37FFCD72D7EF}" destId="{D1C984D7-7A4E-4CB9-A8BD-DD13BFCDCBE5}" srcOrd="3" destOrd="0" presId="urn:microsoft.com/office/officeart/2005/8/layout/StepDownProcess"/>
    <dgm:cxn modelId="{39842085-608F-410D-A8CA-1F169DBF15C7}" type="presParOf" srcId="{87BC4F97-D167-4B97-BEE5-37FFCD72D7EF}" destId="{970C491C-AD27-404A-B80D-9DC5F282369A}" srcOrd="4" destOrd="0" presId="urn:microsoft.com/office/officeart/2005/8/layout/StepDownProcess"/>
    <dgm:cxn modelId="{5777B5C9-A88F-451F-9F56-494F4E0CE46D}" type="presParOf" srcId="{970C491C-AD27-404A-B80D-9DC5F282369A}" destId="{6EA7F8AB-F065-4096-AE37-B1CE58B4A1B5}" srcOrd="0" destOrd="0" presId="urn:microsoft.com/office/officeart/2005/8/layout/StepDownProcess"/>
    <dgm:cxn modelId="{CB9D3739-02C1-4EBC-8006-D309C3E9A09D}" type="presParOf" srcId="{970C491C-AD27-404A-B80D-9DC5F282369A}" destId="{A04151D7-201B-4871-9F7C-99FEBE37F25B}" srcOrd="1" destOrd="0" presId="urn:microsoft.com/office/officeart/2005/8/layout/StepDownProcess"/>
    <dgm:cxn modelId="{8D4528BC-8E91-4399-A206-2137204F7BA5}" type="presParOf" srcId="{970C491C-AD27-404A-B80D-9DC5F282369A}" destId="{1C1024C6-2948-4D07-AB13-A49F78C83DBC}" srcOrd="2" destOrd="0" presId="urn:microsoft.com/office/officeart/2005/8/layout/StepDownProcess"/>
    <dgm:cxn modelId="{B2788501-785A-4EB8-8CDB-C65D677FDE6C}" type="presParOf" srcId="{87BC4F97-D167-4B97-BEE5-37FFCD72D7EF}" destId="{8C335AF6-6C39-4F88-8435-7850AD586824}" srcOrd="5" destOrd="0" presId="urn:microsoft.com/office/officeart/2005/8/layout/StepDownProcess"/>
    <dgm:cxn modelId="{EC167055-56A1-4F17-865E-2DD1126BD8C9}" type="presParOf" srcId="{87BC4F97-D167-4B97-BEE5-37FFCD72D7EF}" destId="{3EBB8A79-3324-4A0D-8C98-6CE7023929A9}" srcOrd="6" destOrd="0" presId="urn:microsoft.com/office/officeart/2005/8/layout/StepDownProcess"/>
    <dgm:cxn modelId="{A0FBB4B2-B365-4CCC-9DF5-787EEFFC6569}" type="presParOf" srcId="{3EBB8A79-3324-4A0D-8C98-6CE7023929A9}" destId="{7F2AC473-2460-4333-93A6-2D502B0CC47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073EA0-9089-444D-B2A1-483A413E22AF}"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1CDD7E21-658F-41FA-8303-7A0194ED9C1E}">
      <dgm:prSet phldrT="[Text]"/>
      <dgm:spPr/>
      <dgm:t>
        <a:bodyPr/>
        <a:lstStyle/>
        <a:p>
          <a:r>
            <a:rPr lang="en-US" dirty="0" smtClean="0"/>
            <a:t>Epoch 1</a:t>
          </a:r>
          <a:endParaRPr lang="en-US" dirty="0"/>
        </a:p>
      </dgm:t>
    </dgm:pt>
    <dgm:pt modelId="{6C23C85E-2B05-4FCD-812C-64DD7311E50B}" type="parTrans" cxnId="{E293DAFB-BFC9-4E99-A61D-2325A39BCE95}">
      <dgm:prSet/>
      <dgm:spPr/>
      <dgm:t>
        <a:bodyPr/>
        <a:lstStyle/>
        <a:p>
          <a:endParaRPr lang="en-US"/>
        </a:p>
      </dgm:t>
    </dgm:pt>
    <dgm:pt modelId="{28091329-B7CF-48C4-A8C5-F88E9997546D}" type="sibTrans" cxnId="{E293DAFB-BFC9-4E99-A61D-2325A39BCE95}">
      <dgm:prSet/>
      <dgm:spPr/>
      <dgm:t>
        <a:bodyPr/>
        <a:lstStyle/>
        <a:p>
          <a:endParaRPr lang="en-US"/>
        </a:p>
      </dgm:t>
    </dgm:pt>
    <dgm:pt modelId="{AAE1604F-A0DF-43EE-8518-6E3445596DB9}">
      <dgm:prSet phldrT="[Text]"/>
      <dgm:spPr/>
      <dgm:t>
        <a:bodyPr/>
        <a:lstStyle/>
        <a:p>
          <a:r>
            <a:rPr lang="en-US" dirty="0" smtClean="0"/>
            <a:t>Epoch 2</a:t>
          </a:r>
          <a:endParaRPr lang="en-US" dirty="0"/>
        </a:p>
      </dgm:t>
    </dgm:pt>
    <dgm:pt modelId="{BD55F59E-9D7A-4025-BAAF-479065517BC6}" type="parTrans" cxnId="{C21E7631-AA37-4BB5-8B14-1C1666DDE5BE}">
      <dgm:prSet/>
      <dgm:spPr/>
      <dgm:t>
        <a:bodyPr/>
        <a:lstStyle/>
        <a:p>
          <a:endParaRPr lang="en-US"/>
        </a:p>
      </dgm:t>
    </dgm:pt>
    <dgm:pt modelId="{4A45DCB1-E54B-4693-8BBC-51791B7F566A}" type="sibTrans" cxnId="{C21E7631-AA37-4BB5-8B14-1C1666DDE5BE}">
      <dgm:prSet/>
      <dgm:spPr/>
      <dgm:t>
        <a:bodyPr/>
        <a:lstStyle/>
        <a:p>
          <a:endParaRPr lang="en-US"/>
        </a:p>
      </dgm:t>
    </dgm:pt>
    <dgm:pt modelId="{AC614809-3549-4FBB-8E7A-E6BEB5EA8217}">
      <dgm:prSet phldrT="[Text]"/>
      <dgm:spPr/>
      <dgm:t>
        <a:bodyPr/>
        <a:lstStyle/>
        <a:p>
          <a:r>
            <a:rPr lang="en-US" dirty="0" smtClean="0"/>
            <a:t>Converge</a:t>
          </a:r>
          <a:endParaRPr lang="en-US" dirty="0"/>
        </a:p>
      </dgm:t>
    </dgm:pt>
    <dgm:pt modelId="{6563EAC2-1024-46A4-BE0A-47BEC62BF4DB}" type="parTrans" cxnId="{347E2EF1-667A-42CA-BA72-E2D25FB713E9}">
      <dgm:prSet/>
      <dgm:spPr/>
      <dgm:t>
        <a:bodyPr/>
        <a:lstStyle/>
        <a:p>
          <a:endParaRPr lang="en-US"/>
        </a:p>
      </dgm:t>
    </dgm:pt>
    <dgm:pt modelId="{1ABBA96D-4CE8-48DA-9474-5BAC9EBAE4CD}" type="sibTrans" cxnId="{347E2EF1-667A-42CA-BA72-E2D25FB713E9}">
      <dgm:prSet/>
      <dgm:spPr/>
      <dgm:t>
        <a:bodyPr/>
        <a:lstStyle/>
        <a:p>
          <a:endParaRPr lang="en-US"/>
        </a:p>
      </dgm:t>
    </dgm:pt>
    <dgm:pt modelId="{47276C41-972F-4E59-8EBA-D5E15D4E7C53}" type="pres">
      <dgm:prSet presAssocID="{15073EA0-9089-444D-B2A1-483A413E22AF}" presName="Name0" presStyleCnt="0">
        <dgm:presLayoutVars>
          <dgm:chMax val="7"/>
          <dgm:chPref val="7"/>
          <dgm:dir/>
          <dgm:animLvl val="lvl"/>
        </dgm:presLayoutVars>
      </dgm:prSet>
      <dgm:spPr/>
    </dgm:pt>
    <dgm:pt modelId="{6F115A2F-7C49-4FA6-8B7D-3DC2AC4D4AA0}" type="pres">
      <dgm:prSet presAssocID="{1CDD7E21-658F-41FA-8303-7A0194ED9C1E}" presName="Accent1" presStyleCnt="0"/>
      <dgm:spPr/>
    </dgm:pt>
    <dgm:pt modelId="{AD14B915-6AA6-47C0-8332-7C339D1D8B1F}" type="pres">
      <dgm:prSet presAssocID="{1CDD7E21-658F-41FA-8303-7A0194ED9C1E}" presName="Accent" presStyleLbl="node1" presStyleIdx="0" presStyleCnt="3"/>
      <dgm:spPr/>
    </dgm:pt>
    <dgm:pt modelId="{0EB84DB5-CC83-4E23-9723-B763C4E23A05}" type="pres">
      <dgm:prSet presAssocID="{1CDD7E21-658F-41FA-8303-7A0194ED9C1E}" presName="Parent1" presStyleLbl="revTx" presStyleIdx="0" presStyleCnt="3">
        <dgm:presLayoutVars>
          <dgm:chMax val="1"/>
          <dgm:chPref val="1"/>
          <dgm:bulletEnabled val="1"/>
        </dgm:presLayoutVars>
      </dgm:prSet>
      <dgm:spPr/>
    </dgm:pt>
    <dgm:pt modelId="{7786D80B-69BF-4955-BC60-9DEDF7E6F6E7}" type="pres">
      <dgm:prSet presAssocID="{AAE1604F-A0DF-43EE-8518-6E3445596DB9}" presName="Accent2" presStyleCnt="0"/>
      <dgm:spPr/>
    </dgm:pt>
    <dgm:pt modelId="{7DBAB76A-8D07-4E16-8800-4763CEDDC38D}" type="pres">
      <dgm:prSet presAssocID="{AAE1604F-A0DF-43EE-8518-6E3445596DB9}" presName="Accent" presStyleLbl="node1" presStyleIdx="1" presStyleCnt="3"/>
      <dgm:spPr/>
    </dgm:pt>
    <dgm:pt modelId="{8EF855AC-9D10-4585-A4FA-66975E17CA79}" type="pres">
      <dgm:prSet presAssocID="{AAE1604F-A0DF-43EE-8518-6E3445596DB9}" presName="Parent2" presStyleLbl="revTx" presStyleIdx="1" presStyleCnt="3">
        <dgm:presLayoutVars>
          <dgm:chMax val="1"/>
          <dgm:chPref val="1"/>
          <dgm:bulletEnabled val="1"/>
        </dgm:presLayoutVars>
      </dgm:prSet>
      <dgm:spPr/>
    </dgm:pt>
    <dgm:pt modelId="{5333251E-7B9E-45C4-B539-21D807705378}" type="pres">
      <dgm:prSet presAssocID="{AC614809-3549-4FBB-8E7A-E6BEB5EA8217}" presName="Accent3" presStyleCnt="0"/>
      <dgm:spPr/>
    </dgm:pt>
    <dgm:pt modelId="{C3D1143E-E971-48FB-9BF1-9DE24FB09626}" type="pres">
      <dgm:prSet presAssocID="{AC614809-3549-4FBB-8E7A-E6BEB5EA8217}" presName="Accent" presStyleLbl="node1" presStyleIdx="2" presStyleCnt="3"/>
      <dgm:spPr/>
    </dgm:pt>
    <dgm:pt modelId="{4762B2FF-7FFA-43DA-A711-781371D15DAF}" type="pres">
      <dgm:prSet presAssocID="{AC614809-3549-4FBB-8E7A-E6BEB5EA8217}" presName="Parent3" presStyleLbl="revTx" presStyleIdx="2" presStyleCnt="3">
        <dgm:presLayoutVars>
          <dgm:chMax val="1"/>
          <dgm:chPref val="1"/>
          <dgm:bulletEnabled val="1"/>
        </dgm:presLayoutVars>
      </dgm:prSet>
      <dgm:spPr/>
      <dgm:t>
        <a:bodyPr/>
        <a:lstStyle/>
        <a:p>
          <a:endParaRPr lang="en-US"/>
        </a:p>
      </dgm:t>
    </dgm:pt>
  </dgm:ptLst>
  <dgm:cxnLst>
    <dgm:cxn modelId="{B7753FDB-0964-449E-8FCE-A31C2245F5C2}" type="presOf" srcId="{15073EA0-9089-444D-B2A1-483A413E22AF}" destId="{47276C41-972F-4E59-8EBA-D5E15D4E7C53}" srcOrd="0" destOrd="0" presId="urn:microsoft.com/office/officeart/2009/layout/CircleArrowProcess"/>
    <dgm:cxn modelId="{E293DAFB-BFC9-4E99-A61D-2325A39BCE95}" srcId="{15073EA0-9089-444D-B2A1-483A413E22AF}" destId="{1CDD7E21-658F-41FA-8303-7A0194ED9C1E}" srcOrd="0" destOrd="0" parTransId="{6C23C85E-2B05-4FCD-812C-64DD7311E50B}" sibTransId="{28091329-B7CF-48C4-A8C5-F88E9997546D}"/>
    <dgm:cxn modelId="{C21E7631-AA37-4BB5-8B14-1C1666DDE5BE}" srcId="{15073EA0-9089-444D-B2A1-483A413E22AF}" destId="{AAE1604F-A0DF-43EE-8518-6E3445596DB9}" srcOrd="1" destOrd="0" parTransId="{BD55F59E-9D7A-4025-BAAF-479065517BC6}" sibTransId="{4A45DCB1-E54B-4693-8BBC-51791B7F566A}"/>
    <dgm:cxn modelId="{347E2EF1-667A-42CA-BA72-E2D25FB713E9}" srcId="{15073EA0-9089-444D-B2A1-483A413E22AF}" destId="{AC614809-3549-4FBB-8E7A-E6BEB5EA8217}" srcOrd="2" destOrd="0" parTransId="{6563EAC2-1024-46A4-BE0A-47BEC62BF4DB}" sibTransId="{1ABBA96D-4CE8-48DA-9474-5BAC9EBAE4CD}"/>
    <dgm:cxn modelId="{FA5FD55C-DF4A-48A4-985E-6FCA56A13A38}" type="presOf" srcId="{1CDD7E21-658F-41FA-8303-7A0194ED9C1E}" destId="{0EB84DB5-CC83-4E23-9723-B763C4E23A05}" srcOrd="0" destOrd="0" presId="urn:microsoft.com/office/officeart/2009/layout/CircleArrowProcess"/>
    <dgm:cxn modelId="{6833D4E3-95ED-45F3-8288-5DFCDF60FD32}" type="presOf" srcId="{AC614809-3549-4FBB-8E7A-E6BEB5EA8217}" destId="{4762B2FF-7FFA-43DA-A711-781371D15DAF}" srcOrd="0" destOrd="0" presId="urn:microsoft.com/office/officeart/2009/layout/CircleArrowProcess"/>
    <dgm:cxn modelId="{333DE085-8CD5-4DA1-8B07-3F7AB3F7C0DD}" type="presOf" srcId="{AAE1604F-A0DF-43EE-8518-6E3445596DB9}" destId="{8EF855AC-9D10-4585-A4FA-66975E17CA79}" srcOrd="0" destOrd="0" presId="urn:microsoft.com/office/officeart/2009/layout/CircleArrowProcess"/>
    <dgm:cxn modelId="{53B4D28E-B7ED-4E69-A997-DDBC2892F569}" type="presParOf" srcId="{47276C41-972F-4E59-8EBA-D5E15D4E7C53}" destId="{6F115A2F-7C49-4FA6-8B7D-3DC2AC4D4AA0}" srcOrd="0" destOrd="0" presId="urn:microsoft.com/office/officeart/2009/layout/CircleArrowProcess"/>
    <dgm:cxn modelId="{A281AE74-F60F-401B-A2C3-1BB021377F46}" type="presParOf" srcId="{6F115A2F-7C49-4FA6-8B7D-3DC2AC4D4AA0}" destId="{AD14B915-6AA6-47C0-8332-7C339D1D8B1F}" srcOrd="0" destOrd="0" presId="urn:microsoft.com/office/officeart/2009/layout/CircleArrowProcess"/>
    <dgm:cxn modelId="{C22B1447-6B07-4405-A3F2-51C2742D861C}" type="presParOf" srcId="{47276C41-972F-4E59-8EBA-D5E15D4E7C53}" destId="{0EB84DB5-CC83-4E23-9723-B763C4E23A05}" srcOrd="1" destOrd="0" presId="urn:microsoft.com/office/officeart/2009/layout/CircleArrowProcess"/>
    <dgm:cxn modelId="{C0F91CEA-6FFD-4057-945F-889BC8BD723E}" type="presParOf" srcId="{47276C41-972F-4E59-8EBA-D5E15D4E7C53}" destId="{7786D80B-69BF-4955-BC60-9DEDF7E6F6E7}" srcOrd="2" destOrd="0" presId="urn:microsoft.com/office/officeart/2009/layout/CircleArrowProcess"/>
    <dgm:cxn modelId="{98DB2CFD-1BE9-4938-869E-D1E0A9CE7445}" type="presParOf" srcId="{7786D80B-69BF-4955-BC60-9DEDF7E6F6E7}" destId="{7DBAB76A-8D07-4E16-8800-4763CEDDC38D}" srcOrd="0" destOrd="0" presId="urn:microsoft.com/office/officeart/2009/layout/CircleArrowProcess"/>
    <dgm:cxn modelId="{00BE83E0-92D1-4354-BB54-6CC149EC223B}" type="presParOf" srcId="{47276C41-972F-4E59-8EBA-D5E15D4E7C53}" destId="{8EF855AC-9D10-4585-A4FA-66975E17CA79}" srcOrd="3" destOrd="0" presId="urn:microsoft.com/office/officeart/2009/layout/CircleArrowProcess"/>
    <dgm:cxn modelId="{4FA3DABE-1474-4B75-9714-8EF21CA2F77B}" type="presParOf" srcId="{47276C41-972F-4E59-8EBA-D5E15D4E7C53}" destId="{5333251E-7B9E-45C4-B539-21D807705378}" srcOrd="4" destOrd="0" presId="urn:microsoft.com/office/officeart/2009/layout/CircleArrowProcess"/>
    <dgm:cxn modelId="{38EDF849-76F5-4BCF-88A8-7AAD596D717E}" type="presParOf" srcId="{5333251E-7B9E-45C4-B539-21D807705378}" destId="{C3D1143E-E971-48FB-9BF1-9DE24FB09626}" srcOrd="0" destOrd="0" presId="urn:microsoft.com/office/officeart/2009/layout/CircleArrowProcess"/>
    <dgm:cxn modelId="{6A2F76CD-C0AC-46BF-B205-293D1916C992}" type="presParOf" srcId="{47276C41-972F-4E59-8EBA-D5E15D4E7C53}" destId="{4762B2FF-7FFA-43DA-A711-781371D15DAF}"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2997D-E219-4BAA-8629-2A095BD339A4}">
      <dsp:nvSpPr>
        <dsp:cNvPr id="0" name=""/>
        <dsp:cNvSpPr/>
      </dsp:nvSpPr>
      <dsp:spPr>
        <a:xfrm rot="5400000">
          <a:off x="1806560" y="1011336"/>
          <a:ext cx="888173" cy="101115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4DE3BA-71D9-4B2D-ACC7-67EF01EA6279}">
      <dsp:nvSpPr>
        <dsp:cNvPr id="0" name=""/>
        <dsp:cNvSpPr/>
      </dsp:nvSpPr>
      <dsp:spPr>
        <a:xfrm>
          <a:off x="1571248" y="26778"/>
          <a:ext cx="1495161" cy="10465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Year</a:t>
          </a:r>
          <a:endParaRPr lang="en-US" sz="2400" kern="1200" dirty="0"/>
        </a:p>
      </dsp:txBody>
      <dsp:txXfrm>
        <a:off x="1622346" y="77876"/>
        <a:ext cx="1392965" cy="944368"/>
      </dsp:txXfrm>
    </dsp:sp>
    <dsp:sp modelId="{1352F6B3-B685-441A-A04D-36E6255FA64E}">
      <dsp:nvSpPr>
        <dsp:cNvPr id="0" name=""/>
        <dsp:cNvSpPr/>
      </dsp:nvSpPr>
      <dsp:spPr>
        <a:xfrm>
          <a:off x="3066409" y="126592"/>
          <a:ext cx="1087437" cy="845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Importers</a:t>
          </a:r>
          <a:endParaRPr lang="en-US" sz="1100" kern="1200" dirty="0"/>
        </a:p>
      </dsp:txBody>
      <dsp:txXfrm>
        <a:off x="3066409" y="126592"/>
        <a:ext cx="1087437" cy="845879"/>
      </dsp:txXfrm>
    </dsp:sp>
    <dsp:sp modelId="{77871D27-A60C-4FE2-BB87-1A40660908A6}">
      <dsp:nvSpPr>
        <dsp:cNvPr id="0" name=""/>
        <dsp:cNvSpPr/>
      </dsp:nvSpPr>
      <dsp:spPr>
        <a:xfrm rot="5400000">
          <a:off x="3046207" y="2186973"/>
          <a:ext cx="888173" cy="101115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DF0BB5-ED32-472F-934E-0127DF345795}">
      <dsp:nvSpPr>
        <dsp:cNvPr id="0" name=""/>
        <dsp:cNvSpPr/>
      </dsp:nvSpPr>
      <dsp:spPr>
        <a:xfrm>
          <a:off x="2810895" y="1202415"/>
          <a:ext cx="1495161" cy="10465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Country</a:t>
          </a:r>
          <a:endParaRPr lang="en-US" sz="2400" kern="1200" dirty="0"/>
        </a:p>
      </dsp:txBody>
      <dsp:txXfrm>
        <a:off x="2861993" y="1253513"/>
        <a:ext cx="1392965" cy="944368"/>
      </dsp:txXfrm>
    </dsp:sp>
    <dsp:sp modelId="{D6DE8517-8142-4F04-973E-817F70092B1A}">
      <dsp:nvSpPr>
        <dsp:cNvPr id="0" name=""/>
        <dsp:cNvSpPr/>
      </dsp:nvSpPr>
      <dsp:spPr>
        <a:xfrm>
          <a:off x="4306056" y="1302229"/>
          <a:ext cx="1087437" cy="845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Random </a:t>
          </a:r>
          <a:endParaRPr lang="en-US" sz="1100" kern="1200" dirty="0"/>
        </a:p>
        <a:p>
          <a:pPr marL="57150" lvl="1" indent="-57150" algn="l" defTabSz="488950">
            <a:lnSpc>
              <a:spcPct val="90000"/>
            </a:lnSpc>
            <a:spcBef>
              <a:spcPct val="0"/>
            </a:spcBef>
            <a:spcAft>
              <a:spcPct val="15000"/>
            </a:spcAft>
            <a:buChar char="••"/>
          </a:pPr>
          <a:r>
            <a:rPr lang="en-US" sz="1100" kern="1200" dirty="0" smtClean="0"/>
            <a:t>Need</a:t>
          </a:r>
          <a:endParaRPr lang="en-US" sz="1100" kern="1200" dirty="0"/>
        </a:p>
        <a:p>
          <a:pPr marL="57150" lvl="1" indent="-57150" algn="l" defTabSz="488950">
            <a:lnSpc>
              <a:spcPct val="90000"/>
            </a:lnSpc>
            <a:spcBef>
              <a:spcPct val="0"/>
            </a:spcBef>
            <a:spcAft>
              <a:spcPct val="15000"/>
            </a:spcAft>
            <a:buChar char="••"/>
          </a:pPr>
          <a:r>
            <a:rPr lang="en-US" sz="1100" kern="1200" dirty="0" smtClean="0"/>
            <a:t>Tier need</a:t>
          </a:r>
          <a:endParaRPr lang="en-US" sz="1100" kern="1200" dirty="0"/>
        </a:p>
        <a:p>
          <a:pPr marL="57150" lvl="1" indent="-57150" algn="l" defTabSz="488950">
            <a:lnSpc>
              <a:spcPct val="90000"/>
            </a:lnSpc>
            <a:spcBef>
              <a:spcPct val="0"/>
            </a:spcBef>
            <a:spcAft>
              <a:spcPct val="15000"/>
            </a:spcAft>
            <a:buChar char="••"/>
          </a:pPr>
          <a:endParaRPr lang="en-US" sz="1100" kern="1200" dirty="0"/>
        </a:p>
      </dsp:txBody>
      <dsp:txXfrm>
        <a:off x="4306056" y="1302229"/>
        <a:ext cx="1087437" cy="845879"/>
      </dsp:txXfrm>
    </dsp:sp>
    <dsp:sp modelId="{6EA7F8AB-F065-4096-AE37-B1CE58B4A1B5}">
      <dsp:nvSpPr>
        <dsp:cNvPr id="0" name=""/>
        <dsp:cNvSpPr/>
      </dsp:nvSpPr>
      <dsp:spPr>
        <a:xfrm rot="5400000">
          <a:off x="4285855" y="3362610"/>
          <a:ext cx="888173" cy="1011154"/>
        </a:xfrm>
        <a:prstGeom prst="bentUpArrow">
          <a:avLst>
            <a:gd name="adj1" fmla="val 32840"/>
            <a:gd name="adj2" fmla="val 25000"/>
            <a:gd name="adj3" fmla="val 3578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4151D7-201B-4871-9F7C-99FEBE37F25B}">
      <dsp:nvSpPr>
        <dsp:cNvPr id="0" name=""/>
        <dsp:cNvSpPr/>
      </dsp:nvSpPr>
      <dsp:spPr>
        <a:xfrm>
          <a:off x="4050543" y="2378052"/>
          <a:ext cx="1495161" cy="10465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Need</a:t>
          </a:r>
          <a:endParaRPr lang="en-US" sz="2400" kern="1200" dirty="0"/>
        </a:p>
      </dsp:txBody>
      <dsp:txXfrm>
        <a:off x="4101641" y="2429150"/>
        <a:ext cx="1392965" cy="944368"/>
      </dsp:txXfrm>
    </dsp:sp>
    <dsp:sp modelId="{1C1024C6-2948-4D07-AB13-A49F78C83DBC}">
      <dsp:nvSpPr>
        <dsp:cNvPr id="0" name=""/>
        <dsp:cNvSpPr/>
      </dsp:nvSpPr>
      <dsp:spPr>
        <a:xfrm>
          <a:off x="5545704" y="2477866"/>
          <a:ext cx="1087437" cy="845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66725">
            <a:lnSpc>
              <a:spcPct val="90000"/>
            </a:lnSpc>
            <a:spcBef>
              <a:spcPct val="0"/>
            </a:spcBef>
            <a:spcAft>
              <a:spcPct val="15000"/>
            </a:spcAft>
            <a:buChar char="••"/>
          </a:pPr>
          <a:r>
            <a:rPr lang="en-US" sz="1050" kern="1200" dirty="0" smtClean="0"/>
            <a:t>Cost factor</a:t>
          </a:r>
          <a:endParaRPr lang="en-US" sz="1050" kern="1200" dirty="0"/>
        </a:p>
        <a:p>
          <a:pPr marL="57150" lvl="1" indent="-57150" algn="l" defTabSz="466725">
            <a:lnSpc>
              <a:spcPct val="90000"/>
            </a:lnSpc>
            <a:spcBef>
              <a:spcPct val="0"/>
            </a:spcBef>
            <a:spcAft>
              <a:spcPct val="15000"/>
            </a:spcAft>
            <a:buChar char="••"/>
          </a:pPr>
          <a:r>
            <a:rPr lang="en-US" sz="1050" kern="1200" dirty="0" smtClean="0"/>
            <a:t>Diversification</a:t>
          </a:r>
          <a:endParaRPr lang="en-US" sz="1050" kern="1200" dirty="0"/>
        </a:p>
      </dsp:txBody>
      <dsp:txXfrm>
        <a:off x="5545704" y="2477866"/>
        <a:ext cx="1087437" cy="845879"/>
      </dsp:txXfrm>
    </dsp:sp>
    <dsp:sp modelId="{7F2AC473-2460-4333-93A6-2D502B0CC47B}">
      <dsp:nvSpPr>
        <dsp:cNvPr id="0" name=""/>
        <dsp:cNvSpPr/>
      </dsp:nvSpPr>
      <dsp:spPr>
        <a:xfrm>
          <a:off x="5290190" y="3553689"/>
          <a:ext cx="1495161" cy="10465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Partner</a:t>
          </a:r>
          <a:endParaRPr lang="en-US" sz="2400" kern="1200" dirty="0"/>
        </a:p>
      </dsp:txBody>
      <dsp:txXfrm>
        <a:off x="5341288" y="3604787"/>
        <a:ext cx="1392965" cy="944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4B915-6AA6-47C0-8332-7C339D1D8B1F}">
      <dsp:nvSpPr>
        <dsp:cNvPr id="0" name=""/>
        <dsp:cNvSpPr/>
      </dsp:nvSpPr>
      <dsp:spPr>
        <a:xfrm>
          <a:off x="2225893" y="0"/>
          <a:ext cx="1641845" cy="164209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B84DB5-CC83-4E23-9723-B763C4E23A05}">
      <dsp:nvSpPr>
        <dsp:cNvPr id="0" name=""/>
        <dsp:cNvSpPr/>
      </dsp:nvSpPr>
      <dsp:spPr>
        <a:xfrm>
          <a:off x="2588795" y="592846"/>
          <a:ext cx="912342" cy="456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Epoch 1</a:t>
          </a:r>
          <a:endParaRPr lang="en-US" sz="1400" kern="1200" dirty="0"/>
        </a:p>
      </dsp:txBody>
      <dsp:txXfrm>
        <a:off x="2588795" y="592846"/>
        <a:ext cx="912342" cy="456061"/>
      </dsp:txXfrm>
    </dsp:sp>
    <dsp:sp modelId="{7DBAB76A-8D07-4E16-8800-4763CEDDC38D}">
      <dsp:nvSpPr>
        <dsp:cNvPr id="0" name=""/>
        <dsp:cNvSpPr/>
      </dsp:nvSpPr>
      <dsp:spPr>
        <a:xfrm>
          <a:off x="1769877" y="943505"/>
          <a:ext cx="1641845" cy="164209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855AC-9D10-4585-A4FA-66975E17CA79}">
      <dsp:nvSpPr>
        <dsp:cNvPr id="0" name=""/>
        <dsp:cNvSpPr/>
      </dsp:nvSpPr>
      <dsp:spPr>
        <a:xfrm>
          <a:off x="2134628" y="1541809"/>
          <a:ext cx="912342" cy="456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Epoch 2</a:t>
          </a:r>
          <a:endParaRPr lang="en-US" sz="1400" kern="1200" dirty="0"/>
        </a:p>
      </dsp:txBody>
      <dsp:txXfrm>
        <a:off x="2134628" y="1541809"/>
        <a:ext cx="912342" cy="456061"/>
      </dsp:txXfrm>
    </dsp:sp>
    <dsp:sp modelId="{C3D1143E-E971-48FB-9BF1-9DE24FB09626}">
      <dsp:nvSpPr>
        <dsp:cNvPr id="0" name=""/>
        <dsp:cNvSpPr/>
      </dsp:nvSpPr>
      <dsp:spPr>
        <a:xfrm>
          <a:off x="2342750" y="1999918"/>
          <a:ext cx="1410600" cy="1411165"/>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62B2FF-7FFA-43DA-A711-781371D15DAF}">
      <dsp:nvSpPr>
        <dsp:cNvPr id="0" name=""/>
        <dsp:cNvSpPr/>
      </dsp:nvSpPr>
      <dsp:spPr>
        <a:xfrm>
          <a:off x="2590954" y="2492137"/>
          <a:ext cx="912342" cy="456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Converge</a:t>
          </a:r>
          <a:endParaRPr lang="en-US" sz="1400" kern="1200" dirty="0"/>
        </a:p>
      </dsp:txBody>
      <dsp:txXfrm>
        <a:off x="2590954" y="2492137"/>
        <a:ext cx="912342" cy="45606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C726F-EB8A-4E33-B923-54B2143F0489}" type="datetimeFigureOut">
              <a:rPr lang="en-US" smtClean="0"/>
              <a:t>5/12/2016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A7A3D-D7A2-476B-B033-30ECF94A7748}" type="slidenum">
              <a:rPr lang="en-US" smtClean="0"/>
              <a:t>‹#›</a:t>
            </a:fld>
            <a:endParaRPr lang="en-US"/>
          </a:p>
        </p:txBody>
      </p:sp>
    </p:spTree>
    <p:extLst>
      <p:ext uri="{BB962C8B-B14F-4D97-AF65-F5344CB8AC3E}">
        <p14:creationId xmlns:p14="http://schemas.microsoft.com/office/powerpoint/2010/main" val="499914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Wealthy countries could afford to do that because of fossil fuels.</a:t>
            </a:r>
            <a:r>
              <a:rPr lang="en-US" baseline="0" dirty="0" smtClean="0"/>
              <a:t> 2 problems with that. Depletion and global warming.</a:t>
            </a:r>
            <a:endParaRPr lang="en-US" dirty="0" smtClean="0"/>
          </a:p>
          <a:p>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a:t>
            </a:fld>
            <a:endParaRPr lang="en-US"/>
          </a:p>
        </p:txBody>
      </p:sp>
    </p:spTree>
    <p:extLst>
      <p:ext uri="{BB962C8B-B14F-4D97-AF65-F5344CB8AC3E}">
        <p14:creationId xmlns:p14="http://schemas.microsoft.com/office/powerpoint/2010/main" val="2660052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11</a:t>
            </a:fld>
            <a:endParaRPr lang="en-US"/>
          </a:p>
        </p:txBody>
      </p:sp>
    </p:spTree>
    <p:extLst>
      <p:ext uri="{BB962C8B-B14F-4D97-AF65-F5344CB8AC3E}">
        <p14:creationId xmlns:p14="http://schemas.microsoft.com/office/powerpoint/2010/main" val="246820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12</a:t>
            </a:fld>
            <a:endParaRPr lang="en-US"/>
          </a:p>
        </p:txBody>
      </p:sp>
    </p:spTree>
    <p:extLst>
      <p:ext uri="{BB962C8B-B14F-4D97-AF65-F5344CB8AC3E}">
        <p14:creationId xmlns:p14="http://schemas.microsoft.com/office/powerpoint/2010/main" val="178353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13</a:t>
            </a:fld>
            <a:endParaRPr lang="en-US"/>
          </a:p>
        </p:txBody>
      </p:sp>
    </p:spTree>
    <p:extLst>
      <p:ext uri="{BB962C8B-B14F-4D97-AF65-F5344CB8AC3E}">
        <p14:creationId xmlns:p14="http://schemas.microsoft.com/office/powerpoint/2010/main" val="1328939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Environment, equity, economy</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14</a:t>
            </a:fld>
            <a:endParaRPr lang="en-US"/>
          </a:p>
        </p:txBody>
      </p:sp>
    </p:spTree>
    <p:extLst>
      <p:ext uri="{BB962C8B-B14F-4D97-AF65-F5344CB8AC3E}">
        <p14:creationId xmlns:p14="http://schemas.microsoft.com/office/powerpoint/2010/main" val="119531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15</a:t>
            </a:fld>
            <a:endParaRPr lang="en-US"/>
          </a:p>
        </p:txBody>
      </p:sp>
    </p:spTree>
    <p:extLst>
      <p:ext uri="{BB962C8B-B14F-4D97-AF65-F5344CB8AC3E}">
        <p14:creationId xmlns:p14="http://schemas.microsoft.com/office/powerpoint/2010/main" val="4290392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modeling</a:t>
            </a:r>
            <a:r>
              <a:rPr lang="en-US" baseline="0" dirty="0" smtClean="0"/>
              <a:t> is being conducted by developing – mostly economically ratified scenarios – and then assessing the impact later.</a:t>
            </a:r>
            <a:endParaRPr lang="en-US" dirty="0" smtClean="0"/>
          </a:p>
          <a:p>
            <a:r>
              <a:rPr lang="en-US" dirty="0" smtClean="0"/>
              <a:t>We decided to go the other way around and investigate only the scenarios which fit into the co2 limit</a:t>
            </a:r>
            <a:r>
              <a:rPr lang="en-US" baseline="0" dirty="0" smtClean="0"/>
              <a:t> by design.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17</a:t>
            </a:fld>
            <a:endParaRPr lang="en-US"/>
          </a:p>
        </p:txBody>
      </p:sp>
    </p:spTree>
    <p:extLst>
      <p:ext uri="{BB962C8B-B14F-4D97-AF65-F5344CB8AC3E}">
        <p14:creationId xmlns:p14="http://schemas.microsoft.com/office/powerpoint/2010/main" val="2829148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Emission distribution: laissez-fair, or quotas, based on consumption or production</a:t>
            </a:r>
          </a:p>
          <a:p>
            <a:r>
              <a:rPr lang="en-US" dirty="0" smtClean="0"/>
              <a:t>Even higher granularity than national</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22</a:t>
            </a:fld>
            <a:endParaRPr lang="en-US"/>
          </a:p>
        </p:txBody>
      </p:sp>
    </p:spTree>
    <p:extLst>
      <p:ext uri="{BB962C8B-B14F-4D97-AF65-F5344CB8AC3E}">
        <p14:creationId xmlns:p14="http://schemas.microsoft.com/office/powerpoint/2010/main" val="3359858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23</a:t>
            </a:fld>
            <a:endParaRPr lang="en-US"/>
          </a:p>
        </p:txBody>
      </p:sp>
    </p:spTree>
    <p:extLst>
      <p:ext uri="{BB962C8B-B14F-4D97-AF65-F5344CB8AC3E}">
        <p14:creationId xmlns:p14="http://schemas.microsoft.com/office/powerpoint/2010/main" val="1107706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Emission distribution: laissez-fair, or quotas, based on consumption or production</a:t>
            </a:r>
          </a:p>
          <a:p>
            <a:r>
              <a:rPr lang="en-US" dirty="0" smtClean="0"/>
              <a:t>Even higher granularity than national</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24</a:t>
            </a:fld>
            <a:endParaRPr lang="en-US"/>
          </a:p>
        </p:txBody>
      </p:sp>
    </p:spTree>
    <p:extLst>
      <p:ext uri="{BB962C8B-B14F-4D97-AF65-F5344CB8AC3E}">
        <p14:creationId xmlns:p14="http://schemas.microsoft.com/office/powerpoint/2010/main" val="544245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25</a:t>
            </a:fld>
            <a:endParaRPr lang="en-US"/>
          </a:p>
        </p:txBody>
      </p:sp>
    </p:spTree>
    <p:extLst>
      <p:ext uri="{BB962C8B-B14F-4D97-AF65-F5344CB8AC3E}">
        <p14:creationId xmlns:p14="http://schemas.microsoft.com/office/powerpoint/2010/main" val="3336927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FA7A3D-D7A2-476B-B033-30ECF94A7748}" type="slidenum">
              <a:rPr lang="en-US" smtClean="0"/>
              <a:t>3</a:t>
            </a:fld>
            <a:endParaRPr lang="en-US"/>
          </a:p>
        </p:txBody>
      </p:sp>
    </p:spTree>
    <p:extLst>
      <p:ext uri="{BB962C8B-B14F-4D97-AF65-F5344CB8AC3E}">
        <p14:creationId xmlns:p14="http://schemas.microsoft.com/office/powerpoint/2010/main" val="176570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26</a:t>
            </a:fld>
            <a:endParaRPr lang="en-US"/>
          </a:p>
        </p:txBody>
      </p:sp>
    </p:spTree>
    <p:extLst>
      <p:ext uri="{BB962C8B-B14F-4D97-AF65-F5344CB8AC3E}">
        <p14:creationId xmlns:p14="http://schemas.microsoft.com/office/powerpoint/2010/main" val="4202575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27</a:t>
            </a:fld>
            <a:endParaRPr lang="en-US"/>
          </a:p>
        </p:txBody>
      </p:sp>
    </p:spTree>
    <p:extLst>
      <p:ext uri="{BB962C8B-B14F-4D97-AF65-F5344CB8AC3E}">
        <p14:creationId xmlns:p14="http://schemas.microsoft.com/office/powerpoint/2010/main" val="1366834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28</a:t>
            </a:fld>
            <a:endParaRPr lang="en-US"/>
          </a:p>
        </p:txBody>
      </p:sp>
    </p:spTree>
    <p:extLst>
      <p:ext uri="{BB962C8B-B14F-4D97-AF65-F5344CB8AC3E}">
        <p14:creationId xmlns:p14="http://schemas.microsoft.com/office/powerpoint/2010/main" val="561789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29</a:t>
            </a:fld>
            <a:endParaRPr lang="en-US"/>
          </a:p>
        </p:txBody>
      </p:sp>
    </p:spTree>
    <p:extLst>
      <p:ext uri="{BB962C8B-B14F-4D97-AF65-F5344CB8AC3E}">
        <p14:creationId xmlns:p14="http://schemas.microsoft.com/office/powerpoint/2010/main" val="796434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30</a:t>
            </a:fld>
            <a:endParaRPr lang="en-US"/>
          </a:p>
        </p:txBody>
      </p:sp>
    </p:spTree>
    <p:extLst>
      <p:ext uri="{BB962C8B-B14F-4D97-AF65-F5344CB8AC3E}">
        <p14:creationId xmlns:p14="http://schemas.microsoft.com/office/powerpoint/2010/main" val="3091376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31</a:t>
            </a:fld>
            <a:endParaRPr lang="en-US"/>
          </a:p>
        </p:txBody>
      </p:sp>
    </p:spTree>
    <p:extLst>
      <p:ext uri="{BB962C8B-B14F-4D97-AF65-F5344CB8AC3E}">
        <p14:creationId xmlns:p14="http://schemas.microsoft.com/office/powerpoint/2010/main" val="3442701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32</a:t>
            </a:fld>
            <a:endParaRPr lang="en-US"/>
          </a:p>
        </p:txBody>
      </p:sp>
    </p:spTree>
    <p:extLst>
      <p:ext uri="{BB962C8B-B14F-4D97-AF65-F5344CB8AC3E}">
        <p14:creationId xmlns:p14="http://schemas.microsoft.com/office/powerpoint/2010/main" val="4260710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33</a:t>
            </a:fld>
            <a:endParaRPr lang="en-US"/>
          </a:p>
        </p:txBody>
      </p:sp>
    </p:spTree>
    <p:extLst>
      <p:ext uri="{BB962C8B-B14F-4D97-AF65-F5344CB8AC3E}">
        <p14:creationId xmlns:p14="http://schemas.microsoft.com/office/powerpoint/2010/main" val="1673440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34</a:t>
            </a:fld>
            <a:endParaRPr lang="en-US"/>
          </a:p>
        </p:txBody>
      </p:sp>
    </p:spTree>
    <p:extLst>
      <p:ext uri="{BB962C8B-B14F-4D97-AF65-F5344CB8AC3E}">
        <p14:creationId xmlns:p14="http://schemas.microsoft.com/office/powerpoint/2010/main" val="2126822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35</a:t>
            </a:fld>
            <a:endParaRPr lang="en-US"/>
          </a:p>
        </p:txBody>
      </p:sp>
    </p:spTree>
    <p:extLst>
      <p:ext uri="{BB962C8B-B14F-4D97-AF65-F5344CB8AC3E}">
        <p14:creationId xmlns:p14="http://schemas.microsoft.com/office/powerpoint/2010/main" val="424711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FA7A3D-D7A2-476B-B033-30ECF94A7748}" type="slidenum">
              <a:rPr lang="en-US" smtClean="0"/>
              <a:t>4</a:t>
            </a:fld>
            <a:endParaRPr lang="en-US"/>
          </a:p>
        </p:txBody>
      </p:sp>
    </p:spTree>
    <p:extLst>
      <p:ext uri="{BB962C8B-B14F-4D97-AF65-F5344CB8AC3E}">
        <p14:creationId xmlns:p14="http://schemas.microsoft.com/office/powerpoint/2010/main" val="922495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36</a:t>
            </a:fld>
            <a:endParaRPr lang="en-US"/>
          </a:p>
        </p:txBody>
      </p:sp>
    </p:spTree>
    <p:extLst>
      <p:ext uri="{BB962C8B-B14F-4D97-AF65-F5344CB8AC3E}">
        <p14:creationId xmlns:p14="http://schemas.microsoft.com/office/powerpoint/2010/main" val="362841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37</a:t>
            </a:fld>
            <a:endParaRPr lang="en-US"/>
          </a:p>
        </p:txBody>
      </p:sp>
    </p:spTree>
    <p:extLst>
      <p:ext uri="{BB962C8B-B14F-4D97-AF65-F5344CB8AC3E}">
        <p14:creationId xmlns:p14="http://schemas.microsoft.com/office/powerpoint/2010/main" val="3937045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38</a:t>
            </a:fld>
            <a:endParaRPr lang="en-US"/>
          </a:p>
        </p:txBody>
      </p:sp>
    </p:spTree>
    <p:extLst>
      <p:ext uri="{BB962C8B-B14F-4D97-AF65-F5344CB8AC3E}">
        <p14:creationId xmlns:p14="http://schemas.microsoft.com/office/powerpoint/2010/main" val="771306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39</a:t>
            </a:fld>
            <a:endParaRPr lang="en-US"/>
          </a:p>
        </p:txBody>
      </p:sp>
    </p:spTree>
    <p:extLst>
      <p:ext uri="{BB962C8B-B14F-4D97-AF65-F5344CB8AC3E}">
        <p14:creationId xmlns:p14="http://schemas.microsoft.com/office/powerpoint/2010/main" val="3474439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40</a:t>
            </a:fld>
            <a:endParaRPr lang="en-US"/>
          </a:p>
        </p:txBody>
      </p:sp>
    </p:spTree>
    <p:extLst>
      <p:ext uri="{BB962C8B-B14F-4D97-AF65-F5344CB8AC3E}">
        <p14:creationId xmlns:p14="http://schemas.microsoft.com/office/powerpoint/2010/main" val="5784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41</a:t>
            </a:fld>
            <a:endParaRPr lang="en-US"/>
          </a:p>
        </p:txBody>
      </p:sp>
    </p:spTree>
    <p:extLst>
      <p:ext uri="{BB962C8B-B14F-4D97-AF65-F5344CB8AC3E}">
        <p14:creationId xmlns:p14="http://schemas.microsoft.com/office/powerpoint/2010/main" val="2385384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42</a:t>
            </a:fld>
            <a:endParaRPr lang="en-US"/>
          </a:p>
        </p:txBody>
      </p:sp>
    </p:spTree>
    <p:extLst>
      <p:ext uri="{BB962C8B-B14F-4D97-AF65-F5344CB8AC3E}">
        <p14:creationId xmlns:p14="http://schemas.microsoft.com/office/powerpoint/2010/main" val="2755163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43</a:t>
            </a:fld>
            <a:endParaRPr lang="en-US"/>
          </a:p>
        </p:txBody>
      </p:sp>
    </p:spTree>
    <p:extLst>
      <p:ext uri="{BB962C8B-B14F-4D97-AF65-F5344CB8AC3E}">
        <p14:creationId xmlns:p14="http://schemas.microsoft.com/office/powerpoint/2010/main" val="3449370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44</a:t>
            </a:fld>
            <a:endParaRPr lang="en-US"/>
          </a:p>
        </p:txBody>
      </p:sp>
    </p:spTree>
    <p:extLst>
      <p:ext uri="{BB962C8B-B14F-4D97-AF65-F5344CB8AC3E}">
        <p14:creationId xmlns:p14="http://schemas.microsoft.com/office/powerpoint/2010/main" val="2347973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Garrett </a:t>
            </a:r>
            <a:r>
              <a:rPr lang="en-US" dirty="0" err="1" smtClean="0"/>
              <a:t>H</a:t>
            </a:r>
            <a:r>
              <a:rPr lang="en-US" smtClean="0"/>
              <a:t>ardin </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45</a:t>
            </a:fld>
            <a:endParaRPr lang="en-US"/>
          </a:p>
        </p:txBody>
      </p:sp>
    </p:spTree>
    <p:extLst>
      <p:ext uri="{BB962C8B-B14F-4D97-AF65-F5344CB8AC3E}">
        <p14:creationId xmlns:p14="http://schemas.microsoft.com/office/powerpoint/2010/main" val="3117551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To begin with, in most IAMs, economic output is assumed to be growing at an exogenous background rate. </a:t>
            </a:r>
          </a:p>
          <a:p>
            <a:pPr rtl="0"/>
            <a:r>
              <a:rPr lang="en-US" sz="1200" kern="1200" dirty="0" smtClean="0">
                <a:solidFill>
                  <a:schemeClr val="tx1"/>
                </a:solidFill>
                <a:effectLst/>
                <a:latin typeface="+mn-lt"/>
                <a:ea typeface="+mn-ea"/>
                <a:cs typeface="+mn-cs"/>
              </a:rPr>
              <a:t>2.3%</a:t>
            </a:r>
          </a:p>
          <a:p>
            <a:pPr rtl="0"/>
            <a:r>
              <a:rPr lang="en-US" sz="1200" kern="1200" dirty="0" smtClean="0">
                <a:solidFill>
                  <a:schemeClr val="tx1"/>
                </a:solidFill>
                <a:effectLst/>
                <a:latin typeface="+mn-lt"/>
                <a:ea typeface="+mn-ea"/>
                <a:cs typeface="+mn-cs"/>
              </a:rPr>
              <a:t>China vs us consumption in 2010</a:t>
            </a:r>
          </a:p>
          <a:p>
            <a:pPr rtl="0"/>
            <a:r>
              <a:rPr lang="en-US" sz="1200" kern="1200" dirty="0" smtClean="0">
                <a:solidFill>
                  <a:schemeClr val="tx1"/>
                </a:solidFill>
                <a:effectLst/>
                <a:latin typeface="+mn-lt"/>
                <a:ea typeface="+mn-ea"/>
                <a:cs typeface="+mn-cs"/>
              </a:rPr>
              <a:t>CDFs are usually presented as a percentage of the GDP that is “lost” to climate impacts but in most cases this loss does not impact the GDP background growth rate.  - 10% loss in global economy at 8degrees</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5</a:t>
            </a:fld>
            <a:endParaRPr lang="en-US"/>
          </a:p>
        </p:txBody>
      </p:sp>
    </p:spTree>
    <p:extLst>
      <p:ext uri="{BB962C8B-B14F-4D97-AF65-F5344CB8AC3E}">
        <p14:creationId xmlns:p14="http://schemas.microsoft.com/office/powerpoint/2010/main" val="2188448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46</a:t>
            </a:fld>
            <a:endParaRPr lang="en-US"/>
          </a:p>
        </p:txBody>
      </p:sp>
    </p:spTree>
    <p:extLst>
      <p:ext uri="{BB962C8B-B14F-4D97-AF65-F5344CB8AC3E}">
        <p14:creationId xmlns:p14="http://schemas.microsoft.com/office/powerpoint/2010/main" val="922557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47</a:t>
            </a:fld>
            <a:endParaRPr lang="en-US"/>
          </a:p>
        </p:txBody>
      </p:sp>
    </p:spTree>
    <p:extLst>
      <p:ext uri="{BB962C8B-B14F-4D97-AF65-F5344CB8AC3E}">
        <p14:creationId xmlns:p14="http://schemas.microsoft.com/office/powerpoint/2010/main" val="2711827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48</a:t>
            </a:fld>
            <a:endParaRPr lang="en-US"/>
          </a:p>
        </p:txBody>
      </p:sp>
    </p:spTree>
    <p:extLst>
      <p:ext uri="{BB962C8B-B14F-4D97-AF65-F5344CB8AC3E}">
        <p14:creationId xmlns:p14="http://schemas.microsoft.com/office/powerpoint/2010/main" val="1056828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Garrett </a:t>
            </a:r>
            <a:r>
              <a:rPr lang="en-US" dirty="0" err="1" smtClean="0"/>
              <a:t>H</a:t>
            </a:r>
            <a:r>
              <a:rPr lang="en-US" smtClean="0"/>
              <a:t>ardin </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49</a:t>
            </a:fld>
            <a:endParaRPr lang="en-US"/>
          </a:p>
        </p:txBody>
      </p:sp>
    </p:spTree>
    <p:extLst>
      <p:ext uri="{BB962C8B-B14F-4D97-AF65-F5344CB8AC3E}">
        <p14:creationId xmlns:p14="http://schemas.microsoft.com/office/powerpoint/2010/main" val="370363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-Individual countries though have the incentive to simply reach their own marginal benefits </a:t>
            </a:r>
          </a:p>
          <a:p>
            <a:r>
              <a:rPr lang="en-US" sz="1200" kern="1200" dirty="0" smtClean="0">
                <a:solidFill>
                  <a:schemeClr val="tx1"/>
                </a:solidFill>
                <a:effectLst/>
                <a:latin typeface="+mn-lt"/>
                <a:ea typeface="+mn-ea"/>
                <a:cs typeface="+mn-cs"/>
              </a:rPr>
              <a:t>-hunger crisis forest </a:t>
            </a:r>
            <a:r>
              <a:rPr lang="en-US" sz="1200" kern="1200" dirty="0" err="1" smtClean="0">
                <a:solidFill>
                  <a:schemeClr val="tx1"/>
                </a:solidFill>
                <a:effectLst/>
                <a:latin typeface="+mn-lt"/>
                <a:ea typeface="+mn-ea"/>
                <a:cs typeface="+mn-cs"/>
              </a:rPr>
              <a:t>firest</a:t>
            </a:r>
            <a:r>
              <a:rPr lang="en-US" sz="1200" kern="1200" dirty="0" smtClean="0">
                <a:solidFill>
                  <a:schemeClr val="tx1"/>
                </a:solidFill>
                <a:effectLst/>
                <a:latin typeface="+mn-lt"/>
                <a:ea typeface="+mn-ea"/>
                <a:cs typeface="+mn-cs"/>
              </a:rPr>
              <a:t>, let alone sea level rise</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6</a:t>
            </a:fld>
            <a:endParaRPr lang="en-US"/>
          </a:p>
        </p:txBody>
      </p:sp>
    </p:spTree>
    <p:extLst>
      <p:ext uri="{BB962C8B-B14F-4D97-AF65-F5344CB8AC3E}">
        <p14:creationId xmlns:p14="http://schemas.microsoft.com/office/powerpoint/2010/main" val="1458763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top of maximizing GDP</a:t>
            </a:r>
            <a:r>
              <a:rPr lang="en-US" baseline="0" dirty="0" smtClean="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7</a:t>
            </a:fld>
            <a:endParaRPr lang="en-US"/>
          </a:p>
        </p:txBody>
      </p:sp>
    </p:spTree>
    <p:extLst>
      <p:ext uri="{BB962C8B-B14F-4D97-AF65-F5344CB8AC3E}">
        <p14:creationId xmlns:p14="http://schemas.microsoft.com/office/powerpoint/2010/main" val="354092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top of maximizing GDP</a:t>
            </a:r>
            <a:r>
              <a:rPr lang="en-US" baseline="0" dirty="0" smtClean="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8</a:t>
            </a:fld>
            <a:endParaRPr lang="en-US"/>
          </a:p>
        </p:txBody>
      </p:sp>
    </p:spTree>
    <p:extLst>
      <p:ext uri="{BB962C8B-B14F-4D97-AF65-F5344CB8AC3E}">
        <p14:creationId xmlns:p14="http://schemas.microsoft.com/office/powerpoint/2010/main" val="2097254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top of maximizing GDP</a:t>
            </a:r>
            <a:r>
              <a:rPr lang="en-US" baseline="0" dirty="0" smtClean="0"/>
              <a:t> as the equivalent of social welfare, IAM’s are also very uncertain</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9</a:t>
            </a:fld>
            <a:endParaRPr lang="en-US"/>
          </a:p>
        </p:txBody>
      </p:sp>
    </p:spTree>
    <p:extLst>
      <p:ext uri="{BB962C8B-B14F-4D97-AF65-F5344CB8AC3E}">
        <p14:creationId xmlns:p14="http://schemas.microsoft.com/office/powerpoint/2010/main" val="3407429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Wealthy countries could afford to do that because of fossil fuels.</a:t>
            </a:r>
            <a:r>
              <a:rPr lang="en-US" baseline="0" dirty="0" smtClean="0"/>
              <a:t> 2 problems with that. Depletion and global warming.</a:t>
            </a:r>
          </a:p>
          <a:p>
            <a:r>
              <a:rPr lang="en-US" baseline="0" dirty="0" smtClean="0"/>
              <a:t>Potential reserves exceed the co budget by 35-60 times (6-7 proven reserves)</a:t>
            </a:r>
            <a:endParaRPr lang="en-US" dirty="0"/>
          </a:p>
        </p:txBody>
      </p:sp>
      <p:sp>
        <p:nvSpPr>
          <p:cNvPr id="4" name="Slide Number Placeholder 3"/>
          <p:cNvSpPr>
            <a:spLocks noGrp="1"/>
          </p:cNvSpPr>
          <p:nvPr>
            <p:ph type="sldNum" sz="quarter" idx="10"/>
          </p:nvPr>
        </p:nvSpPr>
        <p:spPr/>
        <p:txBody>
          <a:bodyPr/>
          <a:lstStyle/>
          <a:p>
            <a:fld id="{89FA7A3D-D7A2-476B-B033-30ECF94A7748}" type="slidenum">
              <a:rPr lang="en-US" smtClean="0"/>
              <a:t>10</a:t>
            </a:fld>
            <a:endParaRPr lang="en-US"/>
          </a:p>
        </p:txBody>
      </p:sp>
    </p:spTree>
    <p:extLst>
      <p:ext uri="{BB962C8B-B14F-4D97-AF65-F5344CB8AC3E}">
        <p14:creationId xmlns:p14="http://schemas.microsoft.com/office/powerpoint/2010/main" val="1095166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3EF80AE-FB18-4C6C-AD35-94A55E7BA7F7}" type="datetimeFigureOut">
              <a:rPr lang="en-US" smtClean="0"/>
              <a:t>5/12/2016</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788737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EF80AE-FB18-4C6C-AD35-94A55E7BA7F7}" type="datetimeFigureOut">
              <a:rPr lang="en-US" smtClean="0"/>
              <a:t>5/12/2016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65702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3EF80AE-FB18-4C6C-AD35-94A55E7BA7F7}" type="datetimeFigureOut">
              <a:rPr lang="en-US" smtClean="0"/>
              <a:t>5/12/2016</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866849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3EF80AE-FB18-4C6C-AD35-94A55E7BA7F7}" type="datetimeFigureOut">
              <a:rPr lang="en-US" smtClean="0"/>
              <a:t>5/12/2016</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1368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3EF80AE-FB18-4C6C-AD35-94A55E7BA7F7}" type="datetimeFigureOut">
              <a:rPr lang="en-US" smtClean="0"/>
              <a:t>5/12/2016</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613814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3EF80AE-FB18-4C6C-AD35-94A55E7BA7F7}" type="datetimeFigureOut">
              <a:rPr lang="en-US" smtClean="0"/>
              <a:t>5/12/2016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692961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3EF80AE-FB18-4C6C-AD35-94A55E7BA7F7}" type="datetimeFigureOut">
              <a:rPr lang="en-US" smtClean="0"/>
              <a:t>5/12/2016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4208471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EF80AE-FB18-4C6C-AD35-94A55E7BA7F7}" type="datetimeFigureOut">
              <a:rPr lang="en-US" smtClean="0"/>
              <a:t>5/12/2016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71742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3EF80AE-FB18-4C6C-AD35-94A55E7BA7F7}" type="datetimeFigureOut">
              <a:rPr lang="en-US" smtClean="0"/>
              <a:t>5/12/2016</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399295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EF80AE-FB18-4C6C-AD35-94A55E7BA7F7}" type="datetimeFigureOut">
              <a:rPr lang="en-US" smtClean="0"/>
              <a:t>5/12/2016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E5AFE-EB4C-4B40-A81A-87A35B195E9B}" type="slidenum">
              <a:rPr lang="en-US" smtClean="0"/>
              <a:t>‹#›</a:t>
            </a:fld>
            <a:endParaRPr lang="en-US" dirty="0"/>
          </a:p>
        </p:txBody>
      </p:sp>
    </p:spTree>
    <p:extLst>
      <p:ext uri="{BB962C8B-B14F-4D97-AF65-F5344CB8AC3E}">
        <p14:creationId xmlns:p14="http://schemas.microsoft.com/office/powerpoint/2010/main" val="245973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3EF80AE-FB18-4C6C-AD35-94A55E7BA7F7}" type="datetimeFigureOut">
              <a:rPr lang="en-US" smtClean="0"/>
              <a:t>5/12/2016</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599248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EF80AE-FB18-4C6C-AD35-94A55E7BA7F7}" type="datetimeFigureOut">
              <a:rPr lang="en-US" smtClean="0"/>
              <a:t>5/12/2016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777153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EF80AE-FB18-4C6C-AD35-94A55E7BA7F7}" type="datetimeFigureOut">
              <a:rPr lang="en-US" smtClean="0"/>
              <a:t>5/12/2016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678171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EF80AE-FB18-4C6C-AD35-94A55E7BA7F7}" type="datetimeFigureOut">
              <a:rPr lang="en-US" smtClean="0"/>
              <a:t>5/12/2016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1479" y="73502"/>
            <a:ext cx="470687" cy="365125"/>
          </a:xfrm>
        </p:spPr>
        <p:txBody>
          <a:bodyPr/>
          <a:lstStyle>
            <a:lvl1pPr algn="l">
              <a:defRPr sz="1800" b="1">
                <a:solidFill>
                  <a:schemeClr val="accent1">
                    <a:lumMod val="75000"/>
                  </a:schemeClr>
                </a:solidFill>
                <a:latin typeface="Comfortaa" panose="020F0603070200060003" pitchFamily="34" charset="0"/>
              </a:defRPr>
            </a:lvl1pPr>
          </a:lstStyle>
          <a:p>
            <a:fld id="{90AE5AFE-EB4C-4B40-A81A-87A35B195E9B}" type="slidenum">
              <a:rPr lang="en-US" smtClean="0"/>
              <a:pPr/>
              <a:t>‹#›</a:t>
            </a:fld>
            <a:endParaRPr lang="en-US" dirty="0"/>
          </a:p>
        </p:txBody>
      </p:sp>
    </p:spTree>
    <p:extLst>
      <p:ext uri="{BB962C8B-B14F-4D97-AF65-F5344CB8AC3E}">
        <p14:creationId xmlns:p14="http://schemas.microsoft.com/office/powerpoint/2010/main" val="319142132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F80AE-FB18-4C6C-AD35-94A55E7BA7F7}" type="datetimeFigureOut">
              <a:rPr lang="en-US" smtClean="0"/>
              <a:t>5/12/2016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1493486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EF80AE-FB18-4C6C-AD35-94A55E7BA7F7}" type="datetimeFigureOut">
              <a:rPr lang="en-US" smtClean="0"/>
              <a:t>5/12/2016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06859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EF80AE-FB18-4C6C-AD35-94A55E7BA7F7}" type="datetimeFigureOut">
              <a:rPr lang="en-US" smtClean="0"/>
              <a:t>5/12/2016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0AE5AFE-EB4C-4B40-A81A-87A35B195E9B}" type="slidenum">
              <a:rPr lang="en-US" smtClean="0"/>
              <a:t>‹#›</a:t>
            </a:fld>
            <a:endParaRPr lang="en-US"/>
          </a:p>
        </p:txBody>
      </p:sp>
    </p:spTree>
    <p:extLst>
      <p:ext uri="{BB962C8B-B14F-4D97-AF65-F5344CB8AC3E}">
        <p14:creationId xmlns:p14="http://schemas.microsoft.com/office/powerpoint/2010/main" val="222188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3EF80AE-FB18-4C6C-AD35-94A55E7BA7F7}" type="datetimeFigureOut">
              <a:rPr lang="en-US" smtClean="0"/>
              <a:t>5/12/2016</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0AE5AFE-EB4C-4B40-A81A-87A35B195E9B}" type="slidenum">
              <a:rPr lang="en-US" smtClean="0"/>
              <a:t>‹#›</a:t>
            </a:fld>
            <a:endParaRPr lang="en-US"/>
          </a:p>
        </p:txBody>
      </p:sp>
    </p:spTree>
    <p:extLst>
      <p:ext uri="{BB962C8B-B14F-4D97-AF65-F5344CB8AC3E}">
        <p14:creationId xmlns:p14="http://schemas.microsoft.com/office/powerpoint/2010/main" val="2160160511"/>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30.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53550" y="217054"/>
            <a:ext cx="4340226" cy="1193800"/>
          </a:xfrm>
        </p:spPr>
        <p:txBody>
          <a:bodyPr>
            <a:normAutofit/>
          </a:bodyPr>
          <a:lstStyle/>
          <a:p>
            <a:pPr algn="ctr"/>
            <a:r>
              <a:rPr lang="en-US" b="1" dirty="0" smtClean="0">
                <a:latin typeface="Comfortaa" panose="020F0603070200060003" pitchFamily="34" charset="0"/>
              </a:rPr>
              <a:t>D</a:t>
            </a:r>
            <a:r>
              <a:rPr lang="hu-HU" b="1" dirty="0" smtClean="0">
                <a:latin typeface="Comfortaa" panose="020F0603070200060003" pitchFamily="34" charset="0"/>
              </a:rPr>
              <a:t>é</a:t>
            </a:r>
            <a:r>
              <a:rPr lang="en-US" b="1" dirty="0" err="1" smtClean="0">
                <a:latin typeface="Comfortaa" panose="020F0603070200060003" pitchFamily="34" charset="0"/>
              </a:rPr>
              <a:t>nes</a:t>
            </a:r>
            <a:r>
              <a:rPr lang="en-US" b="1" dirty="0" smtClean="0">
                <a:latin typeface="Comfortaa" panose="020F0603070200060003" pitchFamily="34" charset="0"/>
              </a:rPr>
              <a:t> </a:t>
            </a:r>
            <a:r>
              <a:rPr lang="en-US" b="1" dirty="0">
                <a:latin typeface="Comfortaa" panose="020F0603070200060003" pitchFamily="34" charset="0"/>
              </a:rPr>
              <a:t>Csala</a:t>
            </a:r>
          </a:p>
          <a:p>
            <a:pPr algn="ctr"/>
            <a:r>
              <a:rPr lang="en-US" dirty="0" smtClean="0">
                <a:latin typeface="Comfortaa" panose="020F0603070200060003" pitchFamily="34" charset="0"/>
              </a:rPr>
              <a:t>PhD Defense</a:t>
            </a:r>
          </a:p>
          <a:p>
            <a:pPr algn="ctr"/>
            <a:r>
              <a:rPr lang="en-US" dirty="0" smtClean="0">
                <a:latin typeface="Comfortaa" panose="020F0603070200060003" pitchFamily="34" charset="0"/>
              </a:rPr>
              <a:t>Masdar Institute | 12/05/16</a:t>
            </a:r>
            <a:endParaRPr lang="en-US" dirty="0">
              <a:latin typeface="Comfortaa" panose="020F0603070200060003" pitchFamily="34" charset="0"/>
            </a:endParaRPr>
          </a:p>
        </p:txBody>
      </p:sp>
      <p:sp>
        <p:nvSpPr>
          <p:cNvPr id="4" name="Title 1"/>
          <p:cNvSpPr txBox="1">
            <a:spLocks/>
          </p:cNvSpPr>
          <p:nvPr/>
        </p:nvSpPr>
        <p:spPr>
          <a:xfrm>
            <a:off x="-214745" y="3237582"/>
            <a:ext cx="12646890"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lnSpc>
                <a:spcPct val="120000"/>
              </a:lnSpc>
            </a:pPr>
            <a:r>
              <a:rPr lang="en-US" sz="4400" cap="none" dirty="0">
                <a:latin typeface="Comfortaa" panose="020F0603070200060003" pitchFamily="34" charset="0"/>
              </a:rPr>
              <a:t>A data-driven dynamic net-energy </a:t>
            </a:r>
            <a:r>
              <a:rPr lang="en-US" sz="4400" cap="none" dirty="0" smtClean="0">
                <a:latin typeface="Comfortaa" panose="020F0603070200060003" pitchFamily="34" charset="0"/>
              </a:rPr>
              <a:t/>
            </a:r>
            <a:br>
              <a:rPr lang="en-US" sz="4400" cap="none" dirty="0" smtClean="0">
                <a:latin typeface="Comfortaa" panose="020F0603070200060003" pitchFamily="34" charset="0"/>
              </a:rPr>
            </a:br>
            <a:r>
              <a:rPr lang="en-US" sz="4400" cap="none" dirty="0" smtClean="0">
                <a:latin typeface="Comfortaa" panose="020F0603070200060003" pitchFamily="34" charset="0"/>
              </a:rPr>
              <a:t>analysis </a:t>
            </a:r>
            <a:r>
              <a:rPr lang="en-US" sz="4400" cap="none" dirty="0">
                <a:latin typeface="Comfortaa" panose="020F0603070200060003" pitchFamily="34" charset="0"/>
              </a:rPr>
              <a:t>of global and national </a:t>
            </a:r>
            <a:r>
              <a:rPr lang="en-US" sz="4400" cap="none" dirty="0" smtClean="0">
                <a:latin typeface="Comfortaa" panose="020F0603070200060003" pitchFamily="34" charset="0"/>
              </a:rPr>
              <a:t/>
            </a:r>
            <a:br>
              <a:rPr lang="en-US" sz="4400" cap="none" dirty="0" smtClean="0">
                <a:latin typeface="Comfortaa" panose="020F0603070200060003" pitchFamily="34" charset="0"/>
              </a:rPr>
            </a:br>
            <a:r>
              <a:rPr lang="en-US" sz="4400" cap="none" dirty="0" smtClean="0">
                <a:latin typeface="Comfortaa" panose="020F0603070200060003" pitchFamily="34" charset="0"/>
              </a:rPr>
              <a:t>sustainable </a:t>
            </a:r>
            <a:r>
              <a:rPr lang="en-US" sz="4400" b="1" cap="none" dirty="0">
                <a:solidFill>
                  <a:srgbClr val="D15523"/>
                </a:solidFill>
                <a:latin typeface="Comfortaa" panose="020F0603070200060003" pitchFamily="34" charset="0"/>
              </a:rPr>
              <a:t>energy</a:t>
            </a:r>
            <a:r>
              <a:rPr lang="en-US" sz="4400" cap="none" dirty="0">
                <a:solidFill>
                  <a:srgbClr val="D15523"/>
                </a:solidFill>
                <a:latin typeface="Comfortaa" panose="020F0603070200060003" pitchFamily="34" charset="0"/>
              </a:rPr>
              <a:t> </a:t>
            </a:r>
            <a:r>
              <a:rPr lang="en-US" sz="4400" cap="none" dirty="0">
                <a:latin typeface="Comfortaa" panose="020F0603070200060003" pitchFamily="34" charset="0"/>
              </a:rPr>
              <a:t>transition paths</a:t>
            </a:r>
          </a:p>
        </p:txBody>
      </p:sp>
    </p:spTree>
    <p:extLst>
      <p:ext uri="{BB962C8B-B14F-4D97-AF65-F5344CB8AC3E}">
        <p14:creationId xmlns:p14="http://schemas.microsoft.com/office/powerpoint/2010/main" val="10105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b="1" dirty="0">
                <a:latin typeface="Comfortaa" panose="020F0603070200060003" pitchFamily="34" charset="0"/>
              </a:rPr>
              <a:t>GRAPH: </a:t>
            </a:r>
            <a:r>
              <a:rPr lang="en-US" sz="1000" dirty="0" smtClean="0">
                <a:latin typeface="Comfortaa" panose="020F0603070200060003" pitchFamily="34" charset="0"/>
              </a:rPr>
              <a:t>Own work based on open energy data </a:t>
            </a:r>
            <a:r>
              <a:rPr lang="en-US" sz="1000" dirty="0">
                <a:latin typeface="Comfortaa" panose="020F0603070200060003" pitchFamily="34" charset="0"/>
              </a:rPr>
              <a:t>from EIA (1970-2040), BP (1960-2035), population data from UNSD, (1950-2100) </a:t>
            </a:r>
          </a:p>
        </p:txBody>
      </p:sp>
      <p:sp>
        <p:nvSpPr>
          <p:cNvPr id="9" name="Subtitle 2"/>
          <p:cNvSpPr txBox="1">
            <a:spLocks/>
          </p:cNvSpPr>
          <p:nvPr/>
        </p:nvSpPr>
        <p:spPr>
          <a:xfrm>
            <a:off x="7045346" y="655593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r>
              <a:rPr lang="en-US" sz="1000" dirty="0">
                <a:latin typeface="Comfortaa" panose="020F0603070200060003" pitchFamily="34" charset="0"/>
              </a:rPr>
              <a:t>Maggio, </a:t>
            </a:r>
            <a:r>
              <a:rPr lang="en-US" sz="1000" dirty="0" err="1">
                <a:latin typeface="Comfortaa" panose="020F0603070200060003" pitchFamily="34" charset="0"/>
              </a:rPr>
              <a:t>Cacciola</a:t>
            </a:r>
            <a:r>
              <a:rPr lang="en-US" sz="1000" dirty="0">
                <a:latin typeface="Comfortaa" panose="020F0603070200060003" pitchFamily="34" charset="0"/>
              </a:rPr>
              <a:t> (2012), Mohr et al. (2015)</a:t>
            </a:r>
          </a:p>
          <a:p>
            <a:pPr marL="0" indent="0" algn="r">
              <a:buNone/>
            </a:pPr>
            <a:r>
              <a:rPr lang="en-US" sz="1000" dirty="0" smtClean="0">
                <a:latin typeface="Comfortaa" panose="020F0603070200060003" pitchFamily="34" charset="0"/>
              </a:rPr>
              <a:t>* Fossil fuels, industrial processes (including cement) and waste</a:t>
            </a:r>
          </a:p>
        </p:txBody>
      </p:sp>
      <p:sp>
        <p:nvSpPr>
          <p:cNvPr id="14" name="Subtitle 2"/>
          <p:cNvSpPr txBox="1">
            <a:spLocks/>
          </p:cNvSpPr>
          <p:nvPr/>
        </p:nvSpPr>
        <p:spPr>
          <a:xfrm>
            <a:off x="7821721" y="723814"/>
            <a:ext cx="3765452"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IPCC AR5 WG1 RCP2.6 </a:t>
            </a:r>
          </a:p>
          <a:p>
            <a:pPr marL="0" indent="0" algn="ctr">
              <a:lnSpc>
                <a:spcPct val="130000"/>
              </a:lnSpc>
              <a:buNone/>
            </a:pPr>
            <a:r>
              <a:rPr lang="en-US" sz="2400" b="1" dirty="0" smtClean="0">
                <a:latin typeface="Comfortaa" panose="020F0603070200060003" pitchFamily="34" charset="0"/>
              </a:rPr>
              <a:t>Carbon budget*</a:t>
            </a:r>
          </a:p>
          <a:p>
            <a:pPr marL="0" indent="0" algn="ctr">
              <a:lnSpc>
                <a:spcPct val="130000"/>
              </a:lnSpc>
              <a:buNone/>
            </a:pPr>
            <a:endParaRPr lang="en-US" sz="2400" b="1" dirty="0">
              <a:latin typeface="Comfortaa" panose="020F0603070200060003" pitchFamily="34" charset="0"/>
            </a:endParaRPr>
          </a:p>
          <a:p>
            <a:pPr marL="0" indent="0" algn="ctr">
              <a:lnSpc>
                <a:spcPct val="130000"/>
              </a:lnSpc>
              <a:buNone/>
            </a:pPr>
            <a:r>
              <a:rPr lang="en-US" sz="4400" b="1" dirty="0" smtClean="0">
                <a:latin typeface="Comfortaa" panose="020F0603070200060003" pitchFamily="34" charset="0"/>
              </a:rPr>
              <a:t>990 GtCO</a:t>
            </a:r>
            <a:r>
              <a:rPr lang="en-US" sz="4400" b="1" baseline="-25000" dirty="0" smtClean="0">
                <a:latin typeface="Comfortaa" panose="020F0603070200060003" pitchFamily="34" charset="0"/>
              </a:rPr>
              <a:t>2</a:t>
            </a:r>
          </a:p>
          <a:p>
            <a:pPr marL="0" indent="0" algn="ctr">
              <a:lnSpc>
                <a:spcPct val="130000"/>
              </a:lnSpc>
              <a:buNone/>
            </a:pPr>
            <a:r>
              <a:rPr lang="en-US" sz="2400" b="1" dirty="0" smtClean="0">
                <a:latin typeface="Comfortaa" panose="020F0603070200060003" pitchFamily="34" charset="0"/>
              </a:rPr>
              <a:t>[510 – 1505]</a:t>
            </a:r>
            <a:endParaRPr lang="en-US" sz="2400" b="1" dirty="0">
              <a:latin typeface="Comfortaa" panose="020F0603070200060003" pitchFamily="34" charset="0"/>
            </a:endParaRPr>
          </a:p>
        </p:txBody>
      </p:sp>
      <p:sp>
        <p:nvSpPr>
          <p:cNvPr id="15" name="Subtitle 2"/>
          <p:cNvSpPr txBox="1">
            <a:spLocks/>
          </p:cNvSpPr>
          <p:nvPr/>
        </p:nvSpPr>
        <p:spPr>
          <a:xfrm>
            <a:off x="7415600" y="4373347"/>
            <a:ext cx="4406146" cy="18499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4400" b="1" dirty="0" smtClean="0">
                <a:latin typeface="Comfortaa" panose="020F0603070200060003" pitchFamily="34" charset="0"/>
              </a:rPr>
              <a:t>2032</a:t>
            </a:r>
          </a:p>
          <a:p>
            <a:pPr marL="0" indent="0" algn="ctr">
              <a:lnSpc>
                <a:spcPct val="130000"/>
              </a:lnSpc>
              <a:buNone/>
            </a:pPr>
            <a:r>
              <a:rPr lang="en-US" sz="2400" dirty="0" smtClean="0">
                <a:latin typeface="Comfortaa" panose="020F0603070200060003" pitchFamily="34" charset="0"/>
              </a:rPr>
              <a:t>[2020-2045]</a:t>
            </a:r>
            <a:endParaRPr lang="en-US" sz="2400" dirty="0">
              <a:latin typeface="Comfortaa" panose="020F0603070200060003" pitchFamily="34" charset="0"/>
            </a:endParaRPr>
          </a:p>
        </p:txBody>
      </p:sp>
      <p:pic>
        <p:nvPicPr>
          <p:cNvPr id="11" name="Picture 10"/>
          <p:cNvPicPr>
            <a:picLocks noChangeAspect="1"/>
          </p:cNvPicPr>
          <p:nvPr/>
        </p:nvPicPr>
        <p:blipFill>
          <a:blip r:embed="rId3"/>
          <a:stretch>
            <a:fillRect/>
          </a:stretch>
        </p:blipFill>
        <p:spPr>
          <a:xfrm>
            <a:off x="516390" y="1484342"/>
            <a:ext cx="7153275" cy="4752975"/>
          </a:xfrm>
          <a:prstGeom prst="rect">
            <a:avLst/>
          </a:prstGeom>
        </p:spPr>
      </p:pic>
    </p:spTree>
    <p:extLst>
      <p:ext uri="{BB962C8B-B14F-4D97-AF65-F5344CB8AC3E}">
        <p14:creationId xmlns:p14="http://schemas.microsoft.com/office/powerpoint/2010/main" val="301884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accel="50000" decel="50000" fill="hold" grpId="0" nodeType="withEffect">
                                  <p:stCondLst>
                                    <p:cond delay="0"/>
                                  </p:stCondLst>
                                  <p:childTnLst>
                                    <p:animMotion origin="layout" path="M -2.29167E-6 -4.07407E-6 L -0.00091 -0.04305 " pathEditMode="relative" rAng="0" ptsTypes="AA">
                                      <p:cBhvr>
                                        <p:cTn id="9" dur="500" fill="hold"/>
                                        <p:tgtEl>
                                          <p:spTgt spid="9"/>
                                        </p:tgtEl>
                                        <p:attrNameLst>
                                          <p:attrName>ppt_x</p:attrName>
                                          <p:attrName>ppt_y</p:attrName>
                                        </p:attrNameLst>
                                      </p:cBhvr>
                                      <p:rCtr x="-52" y="-2153"/>
                                    </p:animMotion>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0AE5AFE-EB4C-4B40-A81A-87A35B195E9B}" type="slidenum">
              <a:rPr lang="en-US" smtClean="0"/>
              <a:t>11</a:t>
            </a:fld>
            <a:endParaRPr lang="en-US"/>
          </a:p>
        </p:txBody>
      </p:sp>
      <p:sp>
        <p:nvSpPr>
          <p:cNvPr id="7" name="Rectangle 6"/>
          <p:cNvSpPr/>
          <p:nvPr/>
        </p:nvSpPr>
        <p:spPr>
          <a:xfrm>
            <a:off x="542166" y="1548741"/>
            <a:ext cx="11083777" cy="4838248"/>
          </a:xfrm>
          <a:prstGeom prst="rect">
            <a:avLst/>
          </a:prstGeom>
        </p:spPr>
        <p:txBody>
          <a:bodyPr wrap="square">
            <a:spAutoFit/>
          </a:bodyPr>
          <a:lstStyle/>
          <a:p>
            <a:pPr algn="just">
              <a:lnSpc>
                <a:spcPct val="140000"/>
              </a:lnSpc>
            </a:pPr>
            <a:r>
              <a:rPr lang="en-US" sz="3200" dirty="0">
                <a:latin typeface="Comfortaa" panose="020F0603070200060003" pitchFamily="34" charset="0"/>
              </a:rPr>
              <a:t>This research aims to </a:t>
            </a:r>
            <a:r>
              <a:rPr lang="en-US" sz="3200" b="1" u="sng" dirty="0" smtClean="0">
                <a:solidFill>
                  <a:srgbClr val="D15523"/>
                </a:solidFill>
                <a:latin typeface="Comfortaa" panose="020F0603070200060003" pitchFamily="34" charset="0"/>
              </a:rPr>
              <a:t>define</a:t>
            </a:r>
            <a:r>
              <a:rPr lang="en-US" sz="3200" dirty="0" smtClean="0">
                <a:solidFill>
                  <a:srgbClr val="D15523"/>
                </a:solidFill>
                <a:latin typeface="Comfortaa" panose="020F0603070200060003" pitchFamily="34" charset="0"/>
              </a:rPr>
              <a:t> </a:t>
            </a:r>
            <a:r>
              <a:rPr lang="en-US" sz="3200" dirty="0" smtClean="0">
                <a:latin typeface="Comfortaa" panose="020F0603070200060003" pitchFamily="34" charset="0"/>
              </a:rPr>
              <a:t>the concept of a </a:t>
            </a:r>
            <a:r>
              <a:rPr lang="en-US" sz="3200" dirty="0" smtClean="0">
                <a:solidFill>
                  <a:srgbClr val="D15523"/>
                </a:solidFill>
                <a:latin typeface="Comfortaa" panose="020F0603070200060003" pitchFamily="34" charset="0"/>
              </a:rPr>
              <a:t>sustainable energy transition </a:t>
            </a:r>
            <a:r>
              <a:rPr lang="en-US" sz="3200" dirty="0" smtClean="0">
                <a:latin typeface="Comfortaa" panose="020F0603070200060003" pitchFamily="34" charset="0"/>
              </a:rPr>
              <a:t>based on </a:t>
            </a:r>
            <a:r>
              <a:rPr lang="en-US" sz="3200" dirty="0" smtClean="0">
                <a:latin typeface="Comfortaa" panose="020F0603070200060003" pitchFamily="34" charset="0"/>
              </a:rPr>
              <a:t>energy stocks and flows then </a:t>
            </a:r>
            <a:r>
              <a:rPr lang="en-US" sz="3200" b="1" u="sng" dirty="0" smtClean="0">
                <a:solidFill>
                  <a:srgbClr val="D15523"/>
                </a:solidFill>
                <a:latin typeface="Comfortaa" panose="020F0603070200060003" pitchFamily="34" charset="0"/>
              </a:rPr>
              <a:t>develop</a:t>
            </a:r>
            <a:r>
              <a:rPr lang="en-US" sz="3200" dirty="0" smtClean="0">
                <a:solidFill>
                  <a:srgbClr val="D15523"/>
                </a:solidFill>
                <a:latin typeface="Comfortaa" panose="020F0603070200060003" pitchFamily="34" charset="0"/>
              </a:rPr>
              <a:t> </a:t>
            </a:r>
            <a:r>
              <a:rPr lang="en-US" sz="3200" dirty="0" smtClean="0">
                <a:latin typeface="Comfortaa" panose="020F0603070200060003" pitchFamily="34" charset="0"/>
              </a:rPr>
              <a:t>a </a:t>
            </a:r>
            <a:r>
              <a:rPr lang="en-US" sz="3200" dirty="0">
                <a:solidFill>
                  <a:srgbClr val="D15523"/>
                </a:solidFill>
                <a:latin typeface="Comfortaa" panose="020F0603070200060003" pitchFamily="34" charset="0"/>
              </a:rPr>
              <a:t>global </a:t>
            </a:r>
            <a:r>
              <a:rPr lang="en-US" sz="3200" dirty="0">
                <a:latin typeface="Comfortaa" panose="020F0603070200060003" pitchFamily="34" charset="0"/>
              </a:rPr>
              <a:t>and a full list of globally coordinated, </a:t>
            </a:r>
            <a:r>
              <a:rPr lang="en-US" sz="3200" dirty="0">
                <a:solidFill>
                  <a:srgbClr val="D15523"/>
                </a:solidFill>
                <a:latin typeface="Comfortaa" panose="020F0603070200060003" pitchFamily="34" charset="0"/>
              </a:rPr>
              <a:t>national </a:t>
            </a:r>
            <a:r>
              <a:rPr lang="en-US" sz="3200" dirty="0">
                <a:latin typeface="Comfortaa" panose="020F0603070200060003" pitchFamily="34" charset="0"/>
              </a:rPr>
              <a:t>sustainable energy transitions </a:t>
            </a:r>
            <a:r>
              <a:rPr lang="en-US" sz="3200" dirty="0" smtClean="0">
                <a:solidFill>
                  <a:srgbClr val="D15523"/>
                </a:solidFill>
                <a:latin typeface="Comfortaa" panose="020F0603070200060003" pitchFamily="34" charset="0"/>
              </a:rPr>
              <a:t>paths</a:t>
            </a:r>
            <a:r>
              <a:rPr lang="en-US" sz="3200" dirty="0" smtClean="0">
                <a:latin typeface="Comfortaa" panose="020F0603070200060003" pitchFamily="34" charset="0"/>
              </a:rPr>
              <a:t> </a:t>
            </a:r>
            <a:r>
              <a:rPr lang="en-US" sz="3200" dirty="0">
                <a:latin typeface="Comfortaa" panose="020F0603070200060003" pitchFamily="34" charset="0"/>
              </a:rPr>
              <a:t>that collectively meet the planetary </a:t>
            </a:r>
            <a:r>
              <a:rPr lang="en-US" sz="3200" dirty="0" smtClean="0">
                <a:solidFill>
                  <a:srgbClr val="D15523"/>
                </a:solidFill>
                <a:latin typeface="Comfortaa" panose="020F0603070200060003" pitchFamily="34" charset="0"/>
              </a:rPr>
              <a:t>emissions </a:t>
            </a:r>
            <a:r>
              <a:rPr lang="en-US" sz="3200" dirty="0">
                <a:solidFill>
                  <a:srgbClr val="D15523"/>
                </a:solidFill>
                <a:latin typeface="Comfortaa" panose="020F0603070200060003" pitchFamily="34" charset="0"/>
              </a:rPr>
              <a:t>constraints </a:t>
            </a:r>
            <a:r>
              <a:rPr lang="en-US" sz="3200" dirty="0">
                <a:latin typeface="Comfortaa" panose="020F0603070200060003" pitchFamily="34" charset="0"/>
              </a:rPr>
              <a:t>and </a:t>
            </a:r>
            <a:r>
              <a:rPr lang="en-US" sz="3200" dirty="0" smtClean="0">
                <a:solidFill>
                  <a:srgbClr val="D15523"/>
                </a:solidFill>
                <a:latin typeface="Comfortaa" panose="020F0603070200060003" pitchFamily="34" charset="0"/>
              </a:rPr>
              <a:t>minimize</a:t>
            </a:r>
            <a:r>
              <a:rPr lang="en-US" sz="3200" dirty="0" smtClean="0">
                <a:latin typeface="Comfortaa" panose="020F0603070200060003" pitchFamily="34" charset="0"/>
              </a:rPr>
              <a:t> the </a:t>
            </a:r>
            <a:r>
              <a:rPr lang="en-US" sz="3200" dirty="0">
                <a:latin typeface="Comfortaa" panose="020F0603070200060003" pitchFamily="34" charset="0"/>
              </a:rPr>
              <a:t>collective energy </a:t>
            </a:r>
            <a:r>
              <a:rPr lang="en-US" sz="3200" dirty="0" smtClean="0">
                <a:latin typeface="Comfortaa" panose="020F0603070200060003" pitchFamily="34" charset="0"/>
              </a:rPr>
              <a:t>expenditure while </a:t>
            </a:r>
            <a:r>
              <a:rPr lang="en-US" sz="3200" dirty="0" smtClean="0">
                <a:latin typeface="Comfortaa" panose="020F0603070200060003" pitchFamily="34" charset="0"/>
              </a:rPr>
              <a:t>doing so.</a:t>
            </a:r>
            <a:endParaRPr lang="en-US" sz="3200" dirty="0">
              <a:latin typeface="Comfortaa" panose="020F0603070200060003" pitchFamily="34" charset="0"/>
            </a:endParaRPr>
          </a:p>
        </p:txBody>
      </p:sp>
      <p:sp>
        <p:nvSpPr>
          <p:cNvPr id="18" name="Subtitle 2"/>
          <p:cNvSpPr txBox="1">
            <a:spLocks/>
          </p:cNvSpPr>
          <p:nvPr/>
        </p:nvSpPr>
        <p:spPr>
          <a:xfrm>
            <a:off x="4776679"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research objective</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48053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10" name="Subtitle 2"/>
          <p:cNvSpPr txBox="1">
            <a:spLocks/>
          </p:cNvSpPr>
          <p:nvPr/>
        </p:nvSpPr>
        <p:spPr>
          <a:xfrm>
            <a:off x="664224" y="2097864"/>
            <a:ext cx="11316761" cy="15955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30000"/>
              </a:lnSpc>
              <a:buFont typeface="+mj-lt"/>
              <a:buAutoNum type="arabicPeriod"/>
            </a:pPr>
            <a:r>
              <a:rPr lang="en-US" sz="2000" dirty="0" smtClean="0">
                <a:latin typeface="Comfortaa" panose="020F0603070200060003" pitchFamily="34" charset="0"/>
              </a:rPr>
              <a:t>What is the </a:t>
            </a:r>
            <a:r>
              <a:rPr lang="en-US" sz="2000" dirty="0" smtClean="0">
                <a:solidFill>
                  <a:srgbClr val="D15523"/>
                </a:solidFill>
                <a:latin typeface="Comfortaa" panose="020F0603070200060003" pitchFamily="34" charset="0"/>
              </a:rPr>
              <a:t>feasibility </a:t>
            </a:r>
            <a:r>
              <a:rPr lang="en-US" sz="2000" dirty="0" smtClean="0">
                <a:latin typeface="Comfortaa" panose="020F0603070200060003" pitchFamily="34" charset="0"/>
              </a:rPr>
              <a:t>of a </a:t>
            </a:r>
            <a:r>
              <a:rPr lang="en-US" sz="2000" dirty="0" smtClean="0">
                <a:solidFill>
                  <a:srgbClr val="D15523"/>
                </a:solidFill>
                <a:latin typeface="Comfortaa" panose="020F0603070200060003" pitchFamily="34" charset="0"/>
              </a:rPr>
              <a:t>global </a:t>
            </a:r>
            <a:r>
              <a:rPr lang="en-US" sz="2000" dirty="0" smtClean="0">
                <a:latin typeface="Comfortaa" panose="020F0603070200060003" pitchFamily="34" charset="0"/>
              </a:rPr>
              <a:t>sustainable energy transition</a:t>
            </a:r>
            <a:r>
              <a:rPr lang="en-US" sz="2000" dirty="0" smtClean="0">
                <a:latin typeface="Comfortaa" panose="020F0603070200060003" pitchFamily="34" charset="0"/>
              </a:rPr>
              <a:t>?</a:t>
            </a:r>
            <a:endParaRPr lang="en-US" sz="2000" dirty="0" smtClean="0">
              <a:latin typeface="Comfortaa" panose="020F0603070200060003" pitchFamily="34" charset="0"/>
            </a:endParaRPr>
          </a:p>
          <a:p>
            <a:pPr marL="800100" lvl="1" indent="-342900" algn="just">
              <a:lnSpc>
                <a:spcPct val="130000"/>
              </a:lnSpc>
              <a:buFont typeface="+mj-lt"/>
              <a:buAutoNum type="alphaLcPeriod"/>
            </a:pPr>
            <a:r>
              <a:rPr lang="en-US" dirty="0" smtClean="0">
                <a:latin typeface="Comfortaa" panose="020F0603070200060003" pitchFamily="34" charset="0"/>
              </a:rPr>
              <a:t> If possible, what level of economic and social effort is necessary to achieve it</a:t>
            </a:r>
            <a:r>
              <a:rPr lang="en-US" dirty="0" smtClean="0">
                <a:latin typeface="Comfortaa" panose="020F0603070200060003" pitchFamily="34" charset="0"/>
              </a:rPr>
              <a:t>?</a:t>
            </a:r>
          </a:p>
          <a:p>
            <a:pPr marL="457200" lvl="1" indent="0" algn="just">
              <a:lnSpc>
                <a:spcPct val="130000"/>
              </a:lnSpc>
              <a:buNone/>
            </a:pPr>
            <a:r>
              <a:rPr lang="en-US" dirty="0">
                <a:latin typeface="Comfortaa" panose="020F0603070200060003" pitchFamily="34" charset="0"/>
              </a:rPr>
              <a:t>	</a:t>
            </a:r>
            <a:r>
              <a:rPr lang="en-US" dirty="0" smtClean="0">
                <a:latin typeface="Comfortaa" panose="020F0603070200060003" pitchFamily="34" charset="0"/>
              </a:rPr>
              <a:t>(</a:t>
            </a:r>
            <a:r>
              <a:rPr lang="en-US" dirty="0" smtClean="0">
                <a:latin typeface="Comfortaa" panose="020F0603070200060003" pitchFamily="34" charset="0"/>
              </a:rPr>
              <a:t>transition scale, timeline, options, trade-offs</a:t>
            </a:r>
            <a:r>
              <a:rPr lang="en-US" dirty="0" smtClean="0">
                <a:latin typeface="Comfortaa" panose="020F0603070200060003" pitchFamily="34" charset="0"/>
              </a:rPr>
              <a:t>)</a:t>
            </a:r>
          </a:p>
          <a:p>
            <a:pPr marL="457200" lvl="1" indent="0" algn="just">
              <a:lnSpc>
                <a:spcPct val="130000"/>
              </a:lnSpc>
              <a:buNone/>
            </a:pPr>
            <a:r>
              <a:rPr lang="en-US" dirty="0" smtClean="0">
                <a:latin typeface="Comfortaa" panose="020F0603070200060003" pitchFamily="34" charset="0"/>
              </a:rPr>
              <a:t>b.   What </a:t>
            </a:r>
            <a:r>
              <a:rPr lang="en-US" dirty="0">
                <a:latin typeface="Comfortaa" panose="020F0603070200060003" pitchFamily="34" charset="0"/>
              </a:rPr>
              <a:t>is the evolution of the energy investment rate to complete the transition?</a:t>
            </a:r>
          </a:p>
          <a:p>
            <a:pPr marL="342900" indent="-342900" algn="just">
              <a:lnSpc>
                <a:spcPct val="130000"/>
              </a:lnSpc>
              <a:buFont typeface="+mj-lt"/>
              <a:buAutoNum type="arabicPeriod"/>
            </a:pPr>
            <a:endParaRPr lang="en-US" sz="2000" dirty="0" smtClean="0">
              <a:latin typeface="Comfortaa" panose="020F0603070200060003" pitchFamily="34" charset="0"/>
            </a:endParaRPr>
          </a:p>
          <a:p>
            <a:pPr marL="342900" indent="-342900" algn="just">
              <a:lnSpc>
                <a:spcPct val="130000"/>
              </a:lnSpc>
              <a:buFont typeface="+mj-lt"/>
              <a:buAutoNum type="arabicPeriod"/>
            </a:pPr>
            <a:r>
              <a:rPr lang="en-US" sz="2000" dirty="0" smtClean="0">
                <a:latin typeface="Comfortaa" panose="020F0603070200060003" pitchFamily="34" charset="0"/>
              </a:rPr>
              <a:t>What are the </a:t>
            </a:r>
            <a:r>
              <a:rPr lang="en-US" sz="2000" dirty="0" smtClean="0">
                <a:solidFill>
                  <a:srgbClr val="D15523"/>
                </a:solidFill>
                <a:latin typeface="Comfortaa" panose="020F0603070200060003" pitchFamily="34" charset="0"/>
              </a:rPr>
              <a:t>feasibilities </a:t>
            </a:r>
            <a:r>
              <a:rPr lang="en-US" sz="2000" dirty="0" smtClean="0">
                <a:latin typeface="Comfortaa" panose="020F0603070200060003" pitchFamily="34" charset="0"/>
              </a:rPr>
              <a:t>of sustainable energy transitions for </a:t>
            </a:r>
            <a:r>
              <a:rPr lang="en-US" sz="2000" dirty="0" smtClean="0">
                <a:solidFill>
                  <a:srgbClr val="D15523"/>
                </a:solidFill>
                <a:latin typeface="Comfortaa" panose="020F0603070200060003" pitchFamily="34" charset="0"/>
              </a:rPr>
              <a:t>individual nations</a:t>
            </a:r>
            <a:r>
              <a:rPr lang="en-US" sz="2000" dirty="0" smtClean="0">
                <a:latin typeface="Comfortaa" panose="020F0603070200060003" pitchFamily="34" charset="0"/>
              </a:rPr>
              <a:t>?</a:t>
            </a:r>
          </a:p>
          <a:p>
            <a:pPr marL="800100" lvl="1" indent="-342900" algn="just">
              <a:lnSpc>
                <a:spcPct val="130000"/>
              </a:lnSpc>
              <a:buFont typeface="+mj-lt"/>
              <a:buAutoNum type="alphaLcPeriod"/>
            </a:pPr>
            <a:r>
              <a:rPr lang="en-US" dirty="0" smtClean="0">
                <a:latin typeface="Comfortaa" panose="020F0603070200060003" pitchFamily="34" charset="0"/>
              </a:rPr>
              <a:t>If possible how is the national sustainable energy transition affected by:</a:t>
            </a:r>
          </a:p>
          <a:p>
            <a:pPr marL="1314450" lvl="2" indent="-400050" algn="just">
              <a:lnSpc>
                <a:spcPct val="130000"/>
              </a:lnSpc>
              <a:buFont typeface="+mj-lt"/>
              <a:buAutoNum type="romanLcPeriod"/>
            </a:pPr>
            <a:r>
              <a:rPr lang="en-US" dirty="0" smtClean="0">
                <a:solidFill>
                  <a:srgbClr val="D15523"/>
                </a:solidFill>
                <a:latin typeface="Comfortaa" panose="020F0603070200060003" pitchFamily="34" charset="0"/>
              </a:rPr>
              <a:t>Natural</a:t>
            </a:r>
            <a:r>
              <a:rPr lang="en-US" dirty="0" smtClean="0">
                <a:latin typeface="Comfortaa" panose="020F0603070200060003" pitchFamily="34" charset="0"/>
              </a:rPr>
              <a:t> energy resources (fossil reserves and renewable </a:t>
            </a:r>
            <a:r>
              <a:rPr lang="en-US" dirty="0" smtClean="0">
                <a:solidFill>
                  <a:srgbClr val="D15523"/>
                </a:solidFill>
                <a:latin typeface="Comfortaa" panose="020F0603070200060003" pitchFamily="34" charset="0"/>
              </a:rPr>
              <a:t>potential</a:t>
            </a:r>
            <a:r>
              <a:rPr lang="en-US" dirty="0" smtClean="0">
                <a:latin typeface="Comfortaa" panose="020F0603070200060003" pitchFamily="34" charset="0"/>
              </a:rPr>
              <a:t>)</a:t>
            </a:r>
          </a:p>
          <a:p>
            <a:pPr marL="1314450" lvl="2" indent="-400050" algn="just">
              <a:lnSpc>
                <a:spcPct val="130000"/>
              </a:lnSpc>
              <a:buFont typeface="+mj-lt"/>
              <a:buAutoNum type="romanLcPeriod"/>
            </a:pPr>
            <a:r>
              <a:rPr lang="en-US" dirty="0" smtClean="0">
                <a:solidFill>
                  <a:srgbClr val="D15523"/>
                </a:solidFill>
                <a:latin typeface="Comfortaa" panose="020F0603070200060003" pitchFamily="34" charset="0"/>
              </a:rPr>
              <a:t>Trade</a:t>
            </a:r>
            <a:r>
              <a:rPr lang="en-US" dirty="0" smtClean="0">
                <a:latin typeface="Comfortaa" panose="020F0603070200060003" pitchFamily="34" charset="0"/>
              </a:rPr>
              <a:t> and intermittency of renewables</a:t>
            </a:r>
            <a:endParaRPr lang="en-US" dirty="0" smtClean="0">
              <a:latin typeface="Comfortaa" panose="020F0603070200060003" pitchFamily="34" charset="0"/>
            </a:endParaRPr>
          </a:p>
        </p:txBody>
      </p:sp>
      <p:sp>
        <p:nvSpPr>
          <p:cNvPr id="5" name="Slide Number Placeholder 4"/>
          <p:cNvSpPr>
            <a:spLocks noGrp="1"/>
          </p:cNvSpPr>
          <p:nvPr>
            <p:ph type="sldNum" sz="quarter" idx="12"/>
          </p:nvPr>
        </p:nvSpPr>
        <p:spPr/>
        <p:txBody>
          <a:bodyPr/>
          <a:lstStyle/>
          <a:p>
            <a:fld id="{90AE5AFE-EB4C-4B40-A81A-87A35B195E9B}" type="slidenum">
              <a:rPr lang="en-US" smtClean="0"/>
              <a:t>12</a:t>
            </a:fld>
            <a:endParaRPr lang="en-US"/>
          </a:p>
        </p:txBody>
      </p:sp>
      <p:sp>
        <p:nvSpPr>
          <p:cNvPr id="18" name="Subtitle 2"/>
          <p:cNvSpPr txBox="1">
            <a:spLocks/>
          </p:cNvSpPr>
          <p:nvPr/>
        </p:nvSpPr>
        <p:spPr>
          <a:xfrm>
            <a:off x="4776679"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research questions</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93034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 calcmode="lin" valueType="num">
                                      <p:cBhvr additive="base">
                                        <p:cTn id="21" dur="500" fill="hold"/>
                                        <p:tgtEl>
                                          <p:spTgt spid="10">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 calcmode="lin" valueType="num">
                                      <p:cBhvr additive="base">
                                        <p:cTn id="27" dur="500" fill="hold"/>
                                        <p:tgtEl>
                                          <p:spTgt spid="10">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anim calcmode="lin" valueType="num">
                                      <p:cBhvr additive="base">
                                        <p:cTn id="33" dur="5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 calcmode="lin" valueType="num">
                                      <p:cBhvr additive="base">
                                        <p:cTn id="37" dur="500" fill="hold"/>
                                        <p:tgtEl>
                                          <p:spTgt spid="10">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0">
                                            <p:txEl>
                                              <p:pRg st="8" end="8"/>
                                            </p:txEl>
                                          </p:spTgt>
                                        </p:tgtEl>
                                        <p:attrNameLst>
                                          <p:attrName>style.visibility</p:attrName>
                                        </p:attrNameLst>
                                      </p:cBhvr>
                                      <p:to>
                                        <p:strVal val="visible"/>
                                      </p:to>
                                    </p:set>
                                    <p:anim calcmode="lin" valueType="num">
                                      <p:cBhvr additive="base">
                                        <p:cTn id="41" dur="5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11" name="Subtitle 2"/>
          <p:cNvSpPr txBox="1">
            <a:spLocks/>
          </p:cNvSpPr>
          <p:nvPr/>
        </p:nvSpPr>
        <p:spPr>
          <a:xfrm>
            <a:off x="4613393" y="492689"/>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dirty="0" smtClean="0">
                <a:solidFill>
                  <a:srgbClr val="D15523"/>
                </a:solidFill>
                <a:latin typeface="Comfortaa" panose="020F0603070200060003" pitchFamily="34" charset="0"/>
              </a:rPr>
              <a:t>OPEX vs. CAPEX nature of </a:t>
            </a:r>
            <a:r>
              <a:rPr lang="en-US" sz="2400" dirty="0" smtClean="0">
                <a:solidFill>
                  <a:srgbClr val="D15523"/>
                </a:solidFill>
                <a:latin typeface="Comfortaa" panose="020F0603070200060003" pitchFamily="34" charset="0"/>
              </a:rPr>
              <a:t>energy </a:t>
            </a:r>
            <a:r>
              <a:rPr lang="en-US" sz="2400" dirty="0">
                <a:solidFill>
                  <a:srgbClr val="D15523"/>
                </a:solidFill>
                <a:latin typeface="Comfortaa" panose="020F0603070200060003" pitchFamily="34" charset="0"/>
              </a:rPr>
              <a:t>i</a:t>
            </a:r>
            <a:r>
              <a:rPr lang="en-US" sz="2400" dirty="0" smtClean="0">
                <a:solidFill>
                  <a:srgbClr val="D15523"/>
                </a:solidFill>
                <a:latin typeface="Comfortaa" panose="020F0603070200060003" pitchFamily="34" charset="0"/>
              </a:rPr>
              <a:t>nvestment</a:t>
            </a:r>
            <a:endParaRPr lang="en-US" sz="2400" dirty="0">
              <a:solidFill>
                <a:srgbClr val="D15523"/>
              </a:solidFill>
              <a:latin typeface="Comfortaa" panose="020F0603070200060003" pitchFamily="34" charset="0"/>
            </a:endParaRPr>
          </a:p>
        </p:txBody>
      </p:sp>
      <p:sp>
        <p:nvSpPr>
          <p:cNvPr id="12" name="Subtitle 2"/>
          <p:cNvSpPr txBox="1">
            <a:spLocks/>
          </p:cNvSpPr>
          <p:nvPr/>
        </p:nvSpPr>
        <p:spPr>
          <a:xfrm>
            <a:off x="0" y="652780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smtClean="0">
                <a:latin typeface="Comfortaa" panose="020F0603070200060003" pitchFamily="34" charset="0"/>
              </a:rPr>
              <a:t>Murphy </a:t>
            </a:r>
            <a:r>
              <a:rPr lang="en-US" sz="1000" dirty="0" smtClean="0">
                <a:latin typeface="Comfortaa" panose="020F0603070200060003" pitchFamily="34" charset="0"/>
              </a:rPr>
              <a:t>et al. (2011) and own </a:t>
            </a:r>
            <a:r>
              <a:rPr lang="en-US" sz="1000" dirty="0">
                <a:latin typeface="Comfortaa" panose="020F0603070200060003" pitchFamily="34" charset="0"/>
              </a:rPr>
              <a:t>work based on Murphy et al. (2011)</a:t>
            </a:r>
          </a:p>
        </p:txBody>
      </p:sp>
      <p:pic>
        <p:nvPicPr>
          <p:cNvPr id="18" name="Picture 1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8989" y="1648027"/>
            <a:ext cx="10474766" cy="4354286"/>
          </a:xfrm>
          <a:prstGeom prst="rect">
            <a:avLst/>
          </a:prstGeom>
          <a:noFill/>
          <a:ln>
            <a:noFill/>
          </a:ln>
        </p:spPr>
      </p:pic>
      <p:sp>
        <p:nvSpPr>
          <p:cNvPr id="2" name="Rectangle 1"/>
          <p:cNvSpPr/>
          <p:nvPr/>
        </p:nvSpPr>
        <p:spPr>
          <a:xfrm>
            <a:off x="932830" y="5583520"/>
            <a:ext cx="4586529"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Rectangle 2"/>
              <p:cNvSpPr/>
              <p:nvPr/>
            </p:nvSpPr>
            <p:spPr>
              <a:xfrm>
                <a:off x="932830" y="5271085"/>
                <a:ext cx="6396854" cy="1142108"/>
              </a:xfrm>
              <a:prstGeom prst="rect">
                <a:avLst/>
              </a:prstGeom>
            </p:spPr>
            <p:txBody>
              <a:bodyPr wrap="square">
                <a:spAutoFit/>
              </a:bodyPr>
              <a:lstStyle/>
              <a:p>
                <a14:m>
                  <m:oMath xmlns:m="http://schemas.openxmlformats.org/officeDocument/2006/math">
                    <m:r>
                      <a:rPr lang="en-US" sz="2800" b="1" i="1" smtClean="0">
                        <a:solidFill>
                          <a:srgbClr val="D15523"/>
                        </a:solidFill>
                        <a:latin typeface="Cambria Math" panose="02040503050406030204" pitchFamily="18" charset="0"/>
                        <a:ea typeface="Cambria Math" panose="02040503050406030204" pitchFamily="18" charset="0"/>
                      </a:rPr>
                      <m:t>𝑬𝑹𝑶𝑬𝑰</m:t>
                    </m:r>
                    <m:r>
                      <a:rPr lang="en-US" sz="2800" b="1" i="0">
                        <a:solidFill>
                          <a:srgbClr val="D15523"/>
                        </a:solidFill>
                        <a:latin typeface="Cambria Math" panose="02040503050406030204" pitchFamily="18" charset="0"/>
                        <a:ea typeface="Cambria Math" panose="02040503050406030204" pitchFamily="18" charset="0"/>
                      </a:rPr>
                      <m:t>=</m:t>
                    </m:r>
                    <m:f>
                      <m:fPr>
                        <m:ctrlPr>
                          <a:rPr lang="en-US" sz="2800" b="1" i="1">
                            <a:solidFill>
                              <a:srgbClr val="D15523"/>
                            </a:solidFill>
                            <a:latin typeface="Cambria Math" panose="02040503050406030204" pitchFamily="18" charset="0"/>
                            <a:ea typeface="Cambria Math" panose="02040503050406030204" pitchFamily="18" charset="0"/>
                          </a:rPr>
                        </m:ctrlPr>
                      </m:fPr>
                      <m:num>
                        <m:sSub>
                          <m:sSubPr>
                            <m:ctrlPr>
                              <a:rPr lang="en-US" sz="2800" b="1" i="1">
                                <a:solidFill>
                                  <a:srgbClr val="D15523"/>
                                </a:solidFill>
                                <a:latin typeface="Cambria Math" panose="02040503050406030204" pitchFamily="18" charset="0"/>
                                <a:ea typeface="Cambria Math" panose="02040503050406030204" pitchFamily="18" charset="0"/>
                              </a:rPr>
                            </m:ctrlPr>
                          </m:sSubPr>
                          <m:e>
                            <m:r>
                              <a:rPr lang="en-US" sz="2800" b="1" i="1">
                                <a:solidFill>
                                  <a:srgbClr val="D15523"/>
                                </a:solidFill>
                                <a:latin typeface="Cambria Math" panose="02040503050406030204" pitchFamily="18" charset="0"/>
                                <a:ea typeface="Cambria Math" panose="02040503050406030204" pitchFamily="18" charset="0"/>
                              </a:rPr>
                              <m:t>𝑬</m:t>
                            </m:r>
                          </m:e>
                          <m:sub>
                            <m:r>
                              <a:rPr lang="en-US" sz="2800" b="1" i="1">
                                <a:solidFill>
                                  <a:srgbClr val="D15523"/>
                                </a:solidFill>
                                <a:latin typeface="Cambria Math" panose="02040503050406030204" pitchFamily="18" charset="0"/>
                                <a:ea typeface="Cambria Math" panose="02040503050406030204" pitchFamily="18" charset="0"/>
                              </a:rPr>
                              <m:t>𝒈</m:t>
                            </m:r>
                          </m:sub>
                        </m:sSub>
                      </m:num>
                      <m:den>
                        <m:sSub>
                          <m:sSubPr>
                            <m:ctrlPr>
                              <a:rPr lang="en-US" sz="2800" b="1" i="1">
                                <a:solidFill>
                                  <a:srgbClr val="D15523"/>
                                </a:solidFill>
                                <a:latin typeface="Cambria Math" panose="02040503050406030204" pitchFamily="18" charset="0"/>
                                <a:ea typeface="Cambria Math" panose="02040503050406030204" pitchFamily="18" charset="0"/>
                              </a:rPr>
                            </m:ctrlPr>
                          </m:sSubPr>
                          <m:e>
                            <m:r>
                              <a:rPr lang="en-US" sz="2800" b="1" i="1">
                                <a:solidFill>
                                  <a:srgbClr val="D15523"/>
                                </a:solidFill>
                                <a:latin typeface="Cambria Math" panose="02040503050406030204" pitchFamily="18" charset="0"/>
                                <a:ea typeface="Cambria Math" panose="02040503050406030204" pitchFamily="18" charset="0"/>
                              </a:rPr>
                              <m:t>𝑬</m:t>
                            </m:r>
                          </m:e>
                          <m:sub>
                            <m:r>
                              <a:rPr lang="en-US" sz="2800" b="1" i="1">
                                <a:solidFill>
                                  <a:srgbClr val="D15523"/>
                                </a:solidFill>
                                <a:latin typeface="Cambria Math" panose="02040503050406030204" pitchFamily="18" charset="0"/>
                                <a:ea typeface="Cambria Math" panose="02040503050406030204" pitchFamily="18" charset="0"/>
                              </a:rPr>
                              <m:t>𝒄</m:t>
                            </m:r>
                          </m:sub>
                        </m:sSub>
                        <m:r>
                          <a:rPr lang="en-US" sz="2800" b="1" i="0">
                            <a:solidFill>
                              <a:srgbClr val="D15523"/>
                            </a:solidFill>
                            <a:latin typeface="Cambria Math" panose="02040503050406030204" pitchFamily="18" charset="0"/>
                            <a:ea typeface="Cambria Math" panose="02040503050406030204" pitchFamily="18" charset="0"/>
                          </a:rPr>
                          <m:t>+</m:t>
                        </m:r>
                        <m:sSub>
                          <m:sSubPr>
                            <m:ctrlPr>
                              <a:rPr lang="en-US" sz="2800" b="1" i="1">
                                <a:solidFill>
                                  <a:srgbClr val="D15523"/>
                                </a:solidFill>
                                <a:latin typeface="Cambria Math" panose="02040503050406030204" pitchFamily="18" charset="0"/>
                                <a:ea typeface="Cambria Math" panose="02040503050406030204" pitchFamily="18" charset="0"/>
                              </a:rPr>
                            </m:ctrlPr>
                          </m:sSubPr>
                          <m:e>
                            <m:r>
                              <a:rPr lang="en-US" sz="2800" b="1" i="1">
                                <a:solidFill>
                                  <a:srgbClr val="D15523"/>
                                </a:solidFill>
                                <a:latin typeface="Cambria Math" panose="02040503050406030204" pitchFamily="18" charset="0"/>
                                <a:ea typeface="Cambria Math" panose="02040503050406030204" pitchFamily="18" charset="0"/>
                              </a:rPr>
                              <m:t>𝑬</m:t>
                            </m:r>
                          </m:e>
                          <m:sub>
                            <m:r>
                              <a:rPr lang="en-US" sz="2800" b="1" i="1">
                                <a:solidFill>
                                  <a:srgbClr val="D15523"/>
                                </a:solidFill>
                                <a:latin typeface="Cambria Math" panose="02040503050406030204" pitchFamily="18" charset="0"/>
                                <a:ea typeface="Cambria Math" panose="02040503050406030204" pitchFamily="18" charset="0"/>
                              </a:rPr>
                              <m:t>𝒐𝒑</m:t>
                            </m:r>
                          </m:sub>
                        </m:sSub>
                        <m:r>
                          <a:rPr lang="en-US" sz="2800" b="1" i="0">
                            <a:solidFill>
                              <a:srgbClr val="D15523"/>
                            </a:solidFill>
                            <a:latin typeface="Cambria Math" panose="02040503050406030204" pitchFamily="18" charset="0"/>
                            <a:ea typeface="Cambria Math" panose="02040503050406030204" pitchFamily="18" charset="0"/>
                          </a:rPr>
                          <m:t>+</m:t>
                        </m:r>
                        <m:sSub>
                          <m:sSubPr>
                            <m:ctrlPr>
                              <a:rPr lang="en-US" sz="2800" b="1" i="1">
                                <a:solidFill>
                                  <a:srgbClr val="D15523"/>
                                </a:solidFill>
                                <a:latin typeface="Cambria Math" panose="02040503050406030204" pitchFamily="18" charset="0"/>
                                <a:ea typeface="Cambria Math" panose="02040503050406030204" pitchFamily="18" charset="0"/>
                              </a:rPr>
                            </m:ctrlPr>
                          </m:sSubPr>
                          <m:e>
                            <m:r>
                              <a:rPr lang="en-US" sz="2800" b="1" i="1">
                                <a:solidFill>
                                  <a:srgbClr val="D15523"/>
                                </a:solidFill>
                                <a:latin typeface="Cambria Math" panose="02040503050406030204" pitchFamily="18" charset="0"/>
                                <a:ea typeface="Cambria Math" panose="02040503050406030204" pitchFamily="18" charset="0"/>
                              </a:rPr>
                              <m:t>𝑬</m:t>
                            </m:r>
                          </m:e>
                          <m:sub>
                            <m:r>
                              <a:rPr lang="en-US" sz="2800" b="1" i="1">
                                <a:solidFill>
                                  <a:srgbClr val="D15523"/>
                                </a:solidFill>
                                <a:latin typeface="Cambria Math" panose="02040503050406030204" pitchFamily="18" charset="0"/>
                                <a:ea typeface="Cambria Math" panose="02040503050406030204" pitchFamily="18" charset="0"/>
                              </a:rPr>
                              <m:t>𝒅</m:t>
                            </m:r>
                          </m:sub>
                        </m:sSub>
                      </m:den>
                    </m:f>
                  </m:oMath>
                </a14:m>
                <a:r>
                  <a:rPr lang="en-US" sz="2800" b="1" dirty="0" smtClean="0">
                    <a:solidFill>
                      <a:srgbClr val="D15523"/>
                    </a:solidFill>
                    <a:latin typeface="Cambria Math" panose="02040503050406030204" pitchFamily="18" charset="0"/>
                    <a:ea typeface="Cambria Math" panose="02040503050406030204" pitchFamily="18" charset="0"/>
                  </a:rPr>
                  <a:t>=</a:t>
                </a:r>
                <a14:m>
                  <m:oMath xmlns:m="http://schemas.openxmlformats.org/officeDocument/2006/math">
                    <m:f>
                      <m:fPr>
                        <m:ctrlPr>
                          <a:rPr lang="en-US" sz="2800" b="1" i="1">
                            <a:solidFill>
                              <a:srgbClr val="D15523"/>
                            </a:solidFill>
                            <a:latin typeface="Cambria Math" panose="02040503050406030204" pitchFamily="18" charset="0"/>
                            <a:ea typeface="Cambria Math" panose="02040503050406030204" pitchFamily="18" charset="0"/>
                          </a:rPr>
                        </m:ctrlPr>
                      </m:fPr>
                      <m:num>
                        <m:nary>
                          <m:naryPr>
                            <m:limLoc m:val="undOvr"/>
                            <m:ctrlPr>
                              <a:rPr lang="en-US" sz="2800" b="1" i="1">
                                <a:solidFill>
                                  <a:srgbClr val="D15523"/>
                                </a:solidFill>
                                <a:latin typeface="Cambria Math" panose="02040503050406030204" pitchFamily="18" charset="0"/>
                                <a:ea typeface="Cambria Math" panose="02040503050406030204" pitchFamily="18" charset="0"/>
                              </a:rPr>
                            </m:ctrlPr>
                          </m:naryPr>
                          <m:sub>
                            <m:sSub>
                              <m:sSubPr>
                                <m:ctrlPr>
                                  <a:rPr lang="en-US" sz="2800" b="1" i="1">
                                    <a:solidFill>
                                      <a:srgbClr val="D15523"/>
                                    </a:solidFill>
                                    <a:latin typeface="Cambria Math" panose="02040503050406030204" pitchFamily="18" charset="0"/>
                                    <a:ea typeface="Cambria Math" panose="02040503050406030204" pitchFamily="18" charset="0"/>
                                  </a:rPr>
                                </m:ctrlPr>
                              </m:sSubPr>
                              <m:e>
                                <m:r>
                                  <a:rPr lang="en-US" sz="2800" b="1" i="1">
                                    <a:solidFill>
                                      <a:srgbClr val="D15523"/>
                                    </a:solidFill>
                                    <a:latin typeface="Cambria Math" panose="02040503050406030204" pitchFamily="18" charset="0"/>
                                    <a:ea typeface="Cambria Math" panose="02040503050406030204" pitchFamily="18" charset="0"/>
                                  </a:rPr>
                                  <m:t>𝒕</m:t>
                                </m:r>
                              </m:e>
                              <m:sub>
                                <m:r>
                                  <a:rPr lang="en-US" sz="2800" b="1" i="1">
                                    <a:solidFill>
                                      <a:srgbClr val="D15523"/>
                                    </a:solidFill>
                                    <a:latin typeface="Cambria Math" panose="02040503050406030204" pitchFamily="18" charset="0"/>
                                    <a:ea typeface="Cambria Math" panose="02040503050406030204" pitchFamily="18" charset="0"/>
                                  </a:rPr>
                                  <m:t>𝟎</m:t>
                                </m:r>
                              </m:sub>
                            </m:sSub>
                          </m:sub>
                          <m:sup>
                            <m:r>
                              <a:rPr lang="en-US" sz="2800" b="1" i="1">
                                <a:solidFill>
                                  <a:srgbClr val="D15523"/>
                                </a:solidFill>
                                <a:latin typeface="Cambria Math" panose="02040503050406030204" pitchFamily="18" charset="0"/>
                                <a:ea typeface="Cambria Math" panose="02040503050406030204" pitchFamily="18" charset="0"/>
                              </a:rPr>
                              <m:t>𝒕</m:t>
                            </m:r>
                          </m:sup>
                          <m:e>
                            <m:sSub>
                              <m:sSubPr>
                                <m:ctrlPr>
                                  <a:rPr lang="en-US" sz="2800" b="1" i="1">
                                    <a:solidFill>
                                      <a:srgbClr val="D15523"/>
                                    </a:solidFill>
                                    <a:latin typeface="Cambria Math" panose="02040503050406030204" pitchFamily="18" charset="0"/>
                                    <a:ea typeface="Cambria Math" panose="02040503050406030204" pitchFamily="18" charset="0"/>
                                  </a:rPr>
                                </m:ctrlPr>
                              </m:sSubPr>
                              <m:e>
                                <m:acc>
                                  <m:accPr>
                                    <m:chr m:val="̇"/>
                                    <m:ctrlPr>
                                      <a:rPr lang="en-US" sz="2800" b="1" i="1">
                                        <a:solidFill>
                                          <a:srgbClr val="D15523"/>
                                        </a:solidFill>
                                        <a:latin typeface="Cambria Math" panose="02040503050406030204" pitchFamily="18" charset="0"/>
                                        <a:ea typeface="Cambria Math" panose="02040503050406030204" pitchFamily="18" charset="0"/>
                                      </a:rPr>
                                    </m:ctrlPr>
                                  </m:accPr>
                                  <m:e>
                                    <m:r>
                                      <a:rPr lang="en-US" sz="2800" b="1" i="1">
                                        <a:solidFill>
                                          <a:srgbClr val="D15523"/>
                                        </a:solidFill>
                                        <a:latin typeface="Cambria Math" panose="02040503050406030204" pitchFamily="18" charset="0"/>
                                        <a:ea typeface="Cambria Math" panose="02040503050406030204" pitchFamily="18" charset="0"/>
                                      </a:rPr>
                                      <m:t>𝑬</m:t>
                                    </m:r>
                                  </m:e>
                                </m:acc>
                              </m:e>
                              <m:sub>
                                <m:r>
                                  <a:rPr lang="en-US" sz="2800" b="1" i="1">
                                    <a:solidFill>
                                      <a:srgbClr val="D15523"/>
                                    </a:solidFill>
                                    <a:latin typeface="Cambria Math" panose="02040503050406030204" pitchFamily="18" charset="0"/>
                                    <a:ea typeface="Cambria Math" panose="02040503050406030204" pitchFamily="18" charset="0"/>
                                  </a:rPr>
                                  <m:t>𝒈</m:t>
                                </m:r>
                              </m:sub>
                            </m:sSub>
                          </m:e>
                        </m:nary>
                        <m:r>
                          <a:rPr lang="en-US" sz="2800" b="1" i="1">
                            <a:solidFill>
                              <a:srgbClr val="D15523"/>
                            </a:solidFill>
                            <a:latin typeface="Cambria Math" panose="02040503050406030204" pitchFamily="18" charset="0"/>
                            <a:ea typeface="Cambria Math" panose="02040503050406030204" pitchFamily="18" charset="0"/>
                          </a:rPr>
                          <m:t>𝒅𝒕</m:t>
                        </m:r>
                      </m:num>
                      <m:den>
                        <m:sSub>
                          <m:sSubPr>
                            <m:ctrlPr>
                              <a:rPr lang="en-US" sz="2800" b="1" i="1">
                                <a:solidFill>
                                  <a:srgbClr val="D15523"/>
                                </a:solidFill>
                                <a:latin typeface="Cambria Math" panose="02040503050406030204" pitchFamily="18" charset="0"/>
                                <a:ea typeface="Cambria Math" panose="02040503050406030204" pitchFamily="18" charset="0"/>
                              </a:rPr>
                            </m:ctrlPr>
                          </m:sSubPr>
                          <m:e>
                            <m:r>
                              <a:rPr lang="en-US" sz="2800" b="1" i="1">
                                <a:solidFill>
                                  <a:srgbClr val="D15523"/>
                                </a:solidFill>
                                <a:latin typeface="Cambria Math" panose="02040503050406030204" pitchFamily="18" charset="0"/>
                                <a:ea typeface="Cambria Math" panose="02040503050406030204" pitchFamily="18" charset="0"/>
                              </a:rPr>
                              <m:t>𝑬</m:t>
                            </m:r>
                          </m:e>
                          <m:sub>
                            <m:r>
                              <a:rPr lang="en-US" sz="2800" b="1" i="1">
                                <a:solidFill>
                                  <a:srgbClr val="D15523"/>
                                </a:solidFill>
                                <a:latin typeface="Cambria Math" panose="02040503050406030204" pitchFamily="18" charset="0"/>
                                <a:ea typeface="Cambria Math" panose="02040503050406030204" pitchFamily="18" charset="0"/>
                              </a:rPr>
                              <m:t>𝒄</m:t>
                            </m:r>
                          </m:sub>
                        </m:sSub>
                        <m:r>
                          <a:rPr lang="en-US" sz="2800" b="1">
                            <a:solidFill>
                              <a:srgbClr val="D15523"/>
                            </a:solidFill>
                            <a:latin typeface="Cambria Math" panose="02040503050406030204" pitchFamily="18" charset="0"/>
                            <a:ea typeface="Cambria Math" panose="02040503050406030204" pitchFamily="18" charset="0"/>
                          </a:rPr>
                          <m:t>+</m:t>
                        </m:r>
                        <m:r>
                          <a:rPr lang="en-US" sz="2800" b="1" i="1">
                            <a:solidFill>
                              <a:srgbClr val="D15523"/>
                            </a:solidFill>
                            <a:latin typeface="Cambria Math" panose="02040503050406030204" pitchFamily="18" charset="0"/>
                            <a:ea typeface="Cambria Math" panose="02040503050406030204" pitchFamily="18" charset="0"/>
                          </a:rPr>
                          <m:t>−</m:t>
                        </m:r>
                        <m:nary>
                          <m:naryPr>
                            <m:limLoc m:val="undOvr"/>
                            <m:ctrlPr>
                              <a:rPr lang="en-US" sz="2800" b="1" i="1">
                                <a:solidFill>
                                  <a:srgbClr val="D15523"/>
                                </a:solidFill>
                                <a:latin typeface="Cambria Math" panose="02040503050406030204" pitchFamily="18" charset="0"/>
                                <a:ea typeface="Cambria Math" panose="02040503050406030204" pitchFamily="18" charset="0"/>
                              </a:rPr>
                            </m:ctrlPr>
                          </m:naryPr>
                          <m:sub>
                            <m:sSub>
                              <m:sSubPr>
                                <m:ctrlPr>
                                  <a:rPr lang="en-US" sz="2800" b="1" i="1">
                                    <a:solidFill>
                                      <a:srgbClr val="D15523"/>
                                    </a:solidFill>
                                    <a:latin typeface="Cambria Math" panose="02040503050406030204" pitchFamily="18" charset="0"/>
                                    <a:ea typeface="Cambria Math" panose="02040503050406030204" pitchFamily="18" charset="0"/>
                                  </a:rPr>
                                </m:ctrlPr>
                              </m:sSubPr>
                              <m:e>
                                <m:r>
                                  <a:rPr lang="en-US" sz="2800" b="1" i="1">
                                    <a:solidFill>
                                      <a:srgbClr val="D15523"/>
                                    </a:solidFill>
                                    <a:latin typeface="Cambria Math" panose="02040503050406030204" pitchFamily="18" charset="0"/>
                                    <a:ea typeface="Cambria Math" panose="02040503050406030204" pitchFamily="18" charset="0"/>
                                  </a:rPr>
                                  <m:t>𝒕</m:t>
                                </m:r>
                              </m:e>
                              <m:sub>
                                <m:r>
                                  <a:rPr lang="en-US" sz="2800" b="1" i="1">
                                    <a:solidFill>
                                      <a:srgbClr val="D15523"/>
                                    </a:solidFill>
                                    <a:latin typeface="Cambria Math" panose="02040503050406030204" pitchFamily="18" charset="0"/>
                                    <a:ea typeface="Cambria Math" panose="02040503050406030204" pitchFamily="18" charset="0"/>
                                  </a:rPr>
                                  <m:t>𝟎</m:t>
                                </m:r>
                              </m:sub>
                            </m:sSub>
                          </m:sub>
                          <m:sup>
                            <m:r>
                              <a:rPr lang="en-US" sz="2800" b="1" i="1">
                                <a:solidFill>
                                  <a:srgbClr val="D15523"/>
                                </a:solidFill>
                                <a:latin typeface="Cambria Math" panose="02040503050406030204" pitchFamily="18" charset="0"/>
                                <a:ea typeface="Cambria Math" panose="02040503050406030204" pitchFamily="18" charset="0"/>
                              </a:rPr>
                              <m:t>𝒕</m:t>
                            </m:r>
                          </m:sup>
                          <m:e>
                            <m:sSub>
                              <m:sSubPr>
                                <m:ctrlPr>
                                  <a:rPr lang="en-US" sz="2800" b="1" i="1">
                                    <a:solidFill>
                                      <a:srgbClr val="D15523"/>
                                    </a:solidFill>
                                    <a:latin typeface="Cambria Math" panose="02040503050406030204" pitchFamily="18" charset="0"/>
                                    <a:ea typeface="Cambria Math" panose="02040503050406030204" pitchFamily="18" charset="0"/>
                                  </a:rPr>
                                </m:ctrlPr>
                              </m:sSubPr>
                              <m:e>
                                <m:acc>
                                  <m:accPr>
                                    <m:chr m:val="̇"/>
                                    <m:ctrlPr>
                                      <a:rPr lang="en-US" sz="2800" b="1" i="1">
                                        <a:solidFill>
                                          <a:srgbClr val="D15523"/>
                                        </a:solidFill>
                                        <a:latin typeface="Cambria Math" panose="02040503050406030204" pitchFamily="18" charset="0"/>
                                        <a:ea typeface="Cambria Math" panose="02040503050406030204" pitchFamily="18" charset="0"/>
                                      </a:rPr>
                                    </m:ctrlPr>
                                  </m:accPr>
                                  <m:e>
                                    <m:r>
                                      <a:rPr lang="en-US" sz="2800" b="1" i="1">
                                        <a:solidFill>
                                          <a:srgbClr val="D15523"/>
                                        </a:solidFill>
                                        <a:latin typeface="Cambria Math" panose="02040503050406030204" pitchFamily="18" charset="0"/>
                                        <a:ea typeface="Cambria Math" panose="02040503050406030204" pitchFamily="18" charset="0"/>
                                      </a:rPr>
                                      <m:t>𝑬</m:t>
                                    </m:r>
                                  </m:e>
                                </m:acc>
                              </m:e>
                              <m:sub>
                                <m:r>
                                  <a:rPr lang="en-US" sz="2800" b="1" i="1">
                                    <a:solidFill>
                                      <a:srgbClr val="D15523"/>
                                    </a:solidFill>
                                    <a:latin typeface="Cambria Math" panose="02040503050406030204" pitchFamily="18" charset="0"/>
                                    <a:ea typeface="Cambria Math" panose="02040503050406030204" pitchFamily="18" charset="0"/>
                                  </a:rPr>
                                  <m:t>𝒐𝒑</m:t>
                                </m:r>
                              </m:sub>
                            </m:sSub>
                          </m:e>
                        </m:nary>
                        <m:r>
                          <a:rPr lang="en-US" sz="2800" b="1" i="1">
                            <a:solidFill>
                              <a:srgbClr val="D15523"/>
                            </a:solidFill>
                            <a:latin typeface="Cambria Math" panose="02040503050406030204" pitchFamily="18" charset="0"/>
                            <a:ea typeface="Cambria Math" panose="02040503050406030204" pitchFamily="18" charset="0"/>
                          </a:rPr>
                          <m:t>𝒅𝒕</m:t>
                        </m:r>
                        <m:r>
                          <a:rPr lang="en-US" sz="2800" b="1">
                            <a:solidFill>
                              <a:srgbClr val="D15523"/>
                            </a:solidFill>
                            <a:latin typeface="Cambria Math" panose="02040503050406030204" pitchFamily="18" charset="0"/>
                            <a:ea typeface="Cambria Math" panose="02040503050406030204" pitchFamily="18" charset="0"/>
                          </a:rPr>
                          <m:t>+</m:t>
                        </m:r>
                        <m:sSub>
                          <m:sSubPr>
                            <m:ctrlPr>
                              <a:rPr lang="en-US" sz="2800" b="1" i="1">
                                <a:solidFill>
                                  <a:srgbClr val="D15523"/>
                                </a:solidFill>
                                <a:latin typeface="Cambria Math" panose="02040503050406030204" pitchFamily="18" charset="0"/>
                                <a:ea typeface="Cambria Math" panose="02040503050406030204" pitchFamily="18" charset="0"/>
                              </a:rPr>
                            </m:ctrlPr>
                          </m:sSubPr>
                          <m:e>
                            <m:r>
                              <a:rPr lang="en-US" sz="2800" b="1" i="1">
                                <a:solidFill>
                                  <a:srgbClr val="D15523"/>
                                </a:solidFill>
                                <a:latin typeface="Cambria Math" panose="02040503050406030204" pitchFamily="18" charset="0"/>
                                <a:ea typeface="Cambria Math" panose="02040503050406030204" pitchFamily="18" charset="0"/>
                              </a:rPr>
                              <m:t>𝑬</m:t>
                            </m:r>
                          </m:e>
                          <m:sub>
                            <m:r>
                              <a:rPr lang="en-US" sz="2800" b="1" i="1">
                                <a:solidFill>
                                  <a:srgbClr val="D15523"/>
                                </a:solidFill>
                                <a:latin typeface="Cambria Math" panose="02040503050406030204" pitchFamily="18" charset="0"/>
                                <a:ea typeface="Cambria Math" panose="02040503050406030204" pitchFamily="18" charset="0"/>
                              </a:rPr>
                              <m:t>𝒅</m:t>
                            </m:r>
                          </m:sub>
                        </m:sSub>
                      </m:den>
                    </m:f>
                  </m:oMath>
                </a14:m>
                <a:endParaRPr lang="en-US" sz="2800" b="1" dirty="0">
                  <a:solidFill>
                    <a:srgbClr val="D15523"/>
                  </a:solidFill>
                  <a:latin typeface="Cambria Math" panose="02040503050406030204" pitchFamily="18" charset="0"/>
                  <a:ea typeface="Cambria Math" panose="02040503050406030204"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932830" y="5271085"/>
                <a:ext cx="6396854" cy="114210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759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nodePh="1">
                                  <p:stCondLst>
                                    <p:cond delay="0"/>
                                  </p:stCondLst>
                                  <p:endCondLst>
                                    <p:cond evt="begin" delay="0">
                                      <p:tn val="12"/>
                                    </p:cond>
                                  </p:end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13"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Daly (1996), Sgouridis, Csala (2014</a:t>
            </a:r>
            <a:r>
              <a:rPr lang="en-US" sz="1000" dirty="0">
                <a:latin typeface="Comfortaa" panose="020F0603070200060003" pitchFamily="34" charset="0"/>
              </a:rPr>
              <a:t>), Sgouridis, </a:t>
            </a:r>
            <a:r>
              <a:rPr lang="en-US" sz="1000" dirty="0" smtClean="0">
                <a:latin typeface="Comfortaa" panose="020F0603070200060003" pitchFamily="34" charset="0"/>
              </a:rPr>
              <a:t>Bardi, Csala </a:t>
            </a:r>
            <a:r>
              <a:rPr lang="en-US" sz="1000" dirty="0" smtClean="0">
                <a:latin typeface="Comfortaa" panose="020F0603070200060003" pitchFamily="34" charset="0"/>
              </a:rPr>
              <a:t>(2016, under </a:t>
            </a:r>
            <a:r>
              <a:rPr lang="en-US" sz="1000" dirty="0" smtClean="0">
                <a:latin typeface="Comfortaa" panose="020F0603070200060003" pitchFamily="34" charset="0"/>
              </a:rPr>
              <a:t>review)</a:t>
            </a:r>
          </a:p>
        </p:txBody>
      </p:sp>
      <p:sp>
        <p:nvSpPr>
          <p:cNvPr id="10" name="Subtitle 2"/>
          <p:cNvSpPr txBox="1">
            <a:spLocks/>
          </p:cNvSpPr>
          <p:nvPr/>
        </p:nvSpPr>
        <p:spPr>
          <a:xfrm>
            <a:off x="359424" y="1778000"/>
            <a:ext cx="11316761" cy="15955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30000"/>
              </a:lnSpc>
              <a:buFont typeface="+mj-lt"/>
              <a:buAutoNum type="arabicPeriod"/>
            </a:pPr>
            <a:r>
              <a:rPr lang="en-US" sz="2400" dirty="0" smtClean="0">
                <a:latin typeface="Comfortaa" panose="020F0603070200060003" pitchFamily="34" charset="0"/>
              </a:rPr>
              <a:t>The </a:t>
            </a:r>
            <a:r>
              <a:rPr lang="en-US" sz="2400" b="1" dirty="0">
                <a:solidFill>
                  <a:srgbClr val="D15523"/>
                </a:solidFill>
                <a:latin typeface="Comfortaa" panose="020F0603070200060003" pitchFamily="34" charset="0"/>
              </a:rPr>
              <a:t>impacts</a:t>
            </a:r>
            <a:r>
              <a:rPr lang="en-US" sz="2400" dirty="0">
                <a:solidFill>
                  <a:srgbClr val="D15523"/>
                </a:solidFill>
                <a:latin typeface="Comfortaa" panose="020F0603070200060003" pitchFamily="34" charset="0"/>
              </a:rPr>
              <a:t> </a:t>
            </a:r>
            <a:r>
              <a:rPr lang="en-US" sz="2400" dirty="0">
                <a:latin typeface="Comfortaa" panose="020F0603070200060003" pitchFamily="34" charset="0"/>
              </a:rPr>
              <a:t>from energy use during SET should not exceed the long-run ecosystem carrying and assimilation </a:t>
            </a:r>
            <a:r>
              <a:rPr lang="en-US" sz="2400" b="1" dirty="0">
                <a:solidFill>
                  <a:srgbClr val="D15523"/>
                </a:solidFill>
                <a:latin typeface="Comfortaa" panose="020F0603070200060003" pitchFamily="34" charset="0"/>
              </a:rPr>
              <a:t>capacity</a:t>
            </a:r>
            <a:r>
              <a:rPr lang="en-US" sz="2400" dirty="0" smtClean="0">
                <a:latin typeface="Comfortaa" panose="020F0603070200060003" pitchFamily="34" charset="0"/>
              </a:rPr>
              <a:t>.</a:t>
            </a:r>
          </a:p>
          <a:p>
            <a:pPr algn="just">
              <a:lnSpc>
                <a:spcPct val="130000"/>
              </a:lnSpc>
              <a:buFont typeface="+mj-lt"/>
              <a:buAutoNum type="arabicPeriod"/>
            </a:pPr>
            <a:r>
              <a:rPr lang="en-US" sz="2400" dirty="0" smtClean="0">
                <a:latin typeface="Comfortaa" panose="020F0603070200060003" pitchFamily="34" charset="0"/>
              </a:rPr>
              <a:t> Per </a:t>
            </a:r>
            <a:r>
              <a:rPr lang="en-US" sz="2400" dirty="0">
                <a:latin typeface="Comfortaa" panose="020F0603070200060003" pitchFamily="34" charset="0"/>
              </a:rPr>
              <a:t>capita </a:t>
            </a:r>
            <a:r>
              <a:rPr lang="en-US" sz="2400" b="1" dirty="0">
                <a:solidFill>
                  <a:srgbClr val="D15523"/>
                </a:solidFill>
                <a:latin typeface="Comfortaa" panose="020F0603070200060003" pitchFamily="34" charset="0"/>
              </a:rPr>
              <a:t>net</a:t>
            </a:r>
            <a:r>
              <a:rPr lang="en-US" sz="2400" dirty="0">
                <a:solidFill>
                  <a:srgbClr val="D15523"/>
                </a:solidFill>
                <a:latin typeface="Comfortaa" panose="020F0603070200060003" pitchFamily="34" charset="0"/>
              </a:rPr>
              <a:t> </a:t>
            </a:r>
            <a:r>
              <a:rPr lang="en-US" sz="2400" dirty="0">
                <a:latin typeface="Comfortaa" panose="020F0603070200060003" pitchFamily="34" charset="0"/>
              </a:rPr>
              <a:t>available energy should remain above a level that satisfies societal </a:t>
            </a:r>
            <a:r>
              <a:rPr lang="en-US" sz="2400" b="1" dirty="0">
                <a:solidFill>
                  <a:srgbClr val="D15523"/>
                </a:solidFill>
                <a:latin typeface="Comfortaa" panose="020F0603070200060003" pitchFamily="34" charset="0"/>
              </a:rPr>
              <a:t>needs</a:t>
            </a:r>
            <a:r>
              <a:rPr lang="en-US" sz="2400" dirty="0">
                <a:solidFill>
                  <a:srgbClr val="D15523"/>
                </a:solidFill>
                <a:latin typeface="Comfortaa" panose="020F0603070200060003" pitchFamily="34" charset="0"/>
              </a:rPr>
              <a:t> </a:t>
            </a:r>
            <a:r>
              <a:rPr lang="en-US" sz="2400" dirty="0">
                <a:latin typeface="Comfortaa" panose="020F0603070200060003" pitchFamily="34" charset="0"/>
              </a:rPr>
              <a:t>at any point during SET and without disruptive discontinuities in its rate of </a:t>
            </a:r>
            <a:r>
              <a:rPr lang="en-US" sz="2400" dirty="0" smtClean="0">
                <a:latin typeface="Comfortaa" panose="020F0603070200060003" pitchFamily="34" charset="0"/>
              </a:rPr>
              <a:t>change.</a:t>
            </a:r>
          </a:p>
          <a:p>
            <a:pPr algn="just">
              <a:lnSpc>
                <a:spcPct val="130000"/>
              </a:lnSpc>
              <a:buFont typeface="+mj-lt"/>
              <a:buAutoNum type="arabicPeriod"/>
            </a:pPr>
            <a:r>
              <a:rPr lang="en-US" sz="2400" dirty="0" smtClean="0">
                <a:latin typeface="Comfortaa" panose="020F0603070200060003" pitchFamily="34" charset="0"/>
              </a:rPr>
              <a:t> The </a:t>
            </a:r>
            <a:r>
              <a:rPr lang="en-US" sz="2400" b="1" dirty="0">
                <a:solidFill>
                  <a:srgbClr val="D15523"/>
                </a:solidFill>
                <a:latin typeface="Comfortaa" panose="020F0603070200060003" pitchFamily="34" charset="0"/>
              </a:rPr>
              <a:t>rate of investment </a:t>
            </a:r>
            <a:r>
              <a:rPr lang="en-US" sz="2400" dirty="0">
                <a:latin typeface="Comfortaa" panose="020F0603070200060003" pitchFamily="34" charset="0"/>
              </a:rPr>
              <a:t>in building renewable energy harvesting and </a:t>
            </a:r>
            <a:r>
              <a:rPr lang="en-US" sz="2400" dirty="0" smtClean="0">
                <a:latin typeface="Comfortaa" panose="020F0603070200060003" pitchFamily="34" charset="0"/>
              </a:rPr>
              <a:t>utilization </a:t>
            </a:r>
            <a:r>
              <a:rPr lang="en-US" sz="2400" dirty="0">
                <a:latin typeface="Comfortaa" panose="020F0603070200060003" pitchFamily="34" charset="0"/>
              </a:rPr>
              <a:t>capital stock should be sufficient to create a sustainable energy supply basis before the non-renewable safely recoverable resources are </a:t>
            </a:r>
            <a:r>
              <a:rPr lang="en-US" sz="2400" b="1" dirty="0" smtClean="0">
                <a:solidFill>
                  <a:srgbClr val="D15523"/>
                </a:solidFill>
                <a:latin typeface="Comfortaa" panose="020F0603070200060003" pitchFamily="34" charset="0"/>
              </a:rPr>
              <a:t>exhausted</a:t>
            </a:r>
            <a:r>
              <a:rPr lang="en-US" sz="2400" dirty="0" smtClean="0">
                <a:latin typeface="Comfortaa" panose="020F0603070200060003" pitchFamily="34" charset="0"/>
              </a:rPr>
              <a:t>.</a:t>
            </a:r>
            <a:endParaRPr lang="en-US" sz="2400" dirty="0">
              <a:latin typeface="Comfortaa" panose="020F0603070200060003" pitchFamily="34" charset="0"/>
            </a:endParaRPr>
          </a:p>
        </p:txBody>
      </p:sp>
      <p:sp>
        <p:nvSpPr>
          <p:cNvPr id="6" name="Subtitle 2"/>
          <p:cNvSpPr txBox="1">
            <a:spLocks/>
          </p:cNvSpPr>
          <p:nvPr/>
        </p:nvSpPr>
        <p:spPr>
          <a:xfrm>
            <a:off x="4776679"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sustainable energy transition</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42380498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13" name="Subtitle 2"/>
          <p:cNvSpPr txBox="1">
            <a:spLocks/>
          </p:cNvSpPr>
          <p:nvPr/>
        </p:nvSpPr>
        <p:spPr>
          <a:xfrm>
            <a:off x="7045346"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Sgouridis</a:t>
            </a:r>
            <a:r>
              <a:rPr lang="en-US" sz="1000" dirty="0">
                <a:latin typeface="Comfortaa" panose="020F0603070200060003" pitchFamily="34" charset="0"/>
              </a:rPr>
              <a:t>, </a:t>
            </a:r>
            <a:r>
              <a:rPr lang="en-US" sz="1000" dirty="0" smtClean="0">
                <a:latin typeface="Comfortaa" panose="020F0603070200060003" pitchFamily="34" charset="0"/>
              </a:rPr>
              <a:t>Csala (2014)</a:t>
            </a:r>
            <a:endParaRPr lang="en-US" sz="1000" dirty="0" smtClean="0">
              <a:latin typeface="Comfortaa" panose="020F0603070200060003" pitchFamily="34" charset="0"/>
            </a:endParaRPr>
          </a:p>
        </p:txBody>
      </p:sp>
      <p:sp>
        <p:nvSpPr>
          <p:cNvPr id="6" name="Subtitle 2"/>
          <p:cNvSpPr txBox="1">
            <a:spLocks/>
          </p:cNvSpPr>
          <p:nvPr/>
        </p:nvSpPr>
        <p:spPr>
          <a:xfrm>
            <a:off x="4776679"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sustainable energy transition</a:t>
            </a:r>
            <a:endParaRPr lang="en-US" sz="2400" dirty="0">
              <a:solidFill>
                <a:srgbClr val="D15523"/>
              </a:solidFill>
              <a:latin typeface="Comfortaa" panose="020F0603070200060003" pitchFamily="34" charset="0"/>
            </a:endParaRPr>
          </a:p>
        </p:txBody>
      </p:sp>
      <mc:AlternateContent xmlns:mc="http://schemas.openxmlformats.org/markup-compatibility/2006">
        <mc:Choice xmlns:a14="http://schemas.microsoft.com/office/drawing/2010/main" Requires="a14">
          <p:sp>
            <p:nvSpPr>
              <p:cNvPr id="2" name="Rectangle 1"/>
              <p:cNvSpPr/>
              <p:nvPr/>
            </p:nvSpPr>
            <p:spPr>
              <a:xfrm>
                <a:off x="576943" y="1869004"/>
                <a:ext cx="6153416" cy="75552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sz="2000" smtClean="0">
                              <a:solidFill>
                                <a:srgbClr val="D15523"/>
                              </a:solidFill>
                              <a:latin typeface="Cambria Math" panose="02040503050406030204" pitchFamily="18" charset="0"/>
                            </a:rPr>
                          </m:ctrlPr>
                        </m:fPr>
                        <m:num>
                          <m:r>
                            <a:rPr lang="en-US" sz="2000" b="0" i="1">
                              <a:solidFill>
                                <a:srgbClr val="D15523"/>
                              </a:solidFill>
                              <a:latin typeface="Cambria Math" panose="02040503050406030204" pitchFamily="18" charset="0"/>
                            </a:rPr>
                            <m:t>𝑑</m:t>
                          </m:r>
                        </m:num>
                        <m:den>
                          <m:r>
                            <a:rPr lang="en-US" sz="2000" b="0" i="1">
                              <a:solidFill>
                                <a:srgbClr val="D15523"/>
                              </a:solidFill>
                              <a:latin typeface="Cambria Math" panose="02040503050406030204" pitchFamily="18" charset="0"/>
                            </a:rPr>
                            <m:t>𝑑𝑡</m:t>
                          </m:r>
                        </m:den>
                      </m:f>
                      <m:r>
                        <a:rPr lang="en-US" sz="2000" b="0" i="1">
                          <a:solidFill>
                            <a:srgbClr val="D15523"/>
                          </a:solidFill>
                          <a:latin typeface="Cambria Math" panose="02040503050406030204" pitchFamily="18" charset="0"/>
                        </a:rPr>
                        <m:t>𝑃</m:t>
                      </m:r>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e>
                      </m:d>
                      <m:r>
                        <a:rPr lang="en-US" sz="2000" b="0" i="0">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r>
                            <a:rPr lang="en-US" sz="2000" b="0" i="1">
                              <a:solidFill>
                                <a:srgbClr val="D15523"/>
                              </a:solidFill>
                              <a:latin typeface="Cambria Math" panose="02040503050406030204" pitchFamily="18" charset="0"/>
                            </a:rPr>
                            <m:t>𝑑</m:t>
                          </m:r>
                        </m:num>
                        <m:den>
                          <m:r>
                            <a:rPr lang="en-US" sz="2000" b="0" i="1">
                              <a:solidFill>
                                <a:srgbClr val="D15523"/>
                              </a:solidFill>
                              <a:latin typeface="Cambria Math" panose="02040503050406030204" pitchFamily="18" charset="0"/>
                            </a:rPr>
                            <m:t>𝑑𝑡</m:t>
                          </m:r>
                        </m:den>
                      </m:f>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𝑃𝑆</m:t>
                          </m:r>
                        </m:e>
                        <m:sub>
                          <m:r>
                            <a:rPr lang="en-US" sz="2000" b="0" i="1">
                              <a:solidFill>
                                <a:srgbClr val="D15523"/>
                              </a:solidFill>
                              <a:latin typeface="Cambria Math" panose="02040503050406030204" pitchFamily="18" charset="0"/>
                            </a:rPr>
                            <m:t>𝑛𝑒𝑡</m:t>
                          </m:r>
                        </m:sub>
                      </m:sSub>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e>
                      </m:d>
                      <m:r>
                        <a:rPr lang="en-US" sz="2000" b="0" i="0">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r>
                            <a:rPr lang="en-US" sz="2000" b="0" i="1">
                              <a:solidFill>
                                <a:srgbClr val="D15523"/>
                              </a:solidFill>
                              <a:latin typeface="Cambria Math" panose="02040503050406030204" pitchFamily="18" charset="0"/>
                            </a:rPr>
                            <m:t>𝑑</m:t>
                          </m:r>
                        </m:num>
                        <m:den>
                          <m:r>
                            <a:rPr lang="en-US" sz="2000" b="0" i="1">
                              <a:solidFill>
                                <a:srgbClr val="D15523"/>
                              </a:solidFill>
                              <a:latin typeface="Cambria Math" panose="02040503050406030204" pitchFamily="18" charset="0"/>
                            </a:rPr>
                            <m:t>𝑑𝑡</m:t>
                          </m:r>
                        </m:den>
                      </m:f>
                      <m:r>
                        <a:rPr lang="en-US" sz="2000" b="0" i="1">
                          <a:solidFill>
                            <a:srgbClr val="D15523"/>
                          </a:solidFill>
                          <a:latin typeface="Cambria Math" panose="02040503050406030204" pitchFamily="18" charset="0"/>
                        </a:rPr>
                        <m:t>𝑃</m:t>
                      </m:r>
                      <m:r>
                        <a:rPr lang="en-US" sz="2000" b="0" i="0">
                          <a:solidFill>
                            <a:srgbClr val="D15523"/>
                          </a:solidFill>
                          <a:latin typeface="Cambria Math" panose="02040503050406030204" pitchFamily="18" charset="0"/>
                        </a:rPr>
                        <m:t>(</m:t>
                      </m:r>
                      <m:r>
                        <a:rPr lang="en-US" sz="2000" b="0" i="1">
                          <a:solidFill>
                            <a:srgbClr val="D15523"/>
                          </a:solidFill>
                          <a:latin typeface="Cambria Math" panose="02040503050406030204" pitchFamily="18" charset="0"/>
                        </a:rPr>
                        <m:t>𝑡</m:t>
                      </m:r>
                      <m:r>
                        <a:rPr lang="en-US" sz="2000" b="0" i="0">
                          <a:solidFill>
                            <a:srgbClr val="D15523"/>
                          </a:solidFill>
                          <a:latin typeface="Cambria Math" panose="02040503050406030204" pitchFamily="18" charset="0"/>
                        </a:rPr>
                        <m:t>−</m:t>
                      </m:r>
                      <m:r>
                        <a:rPr lang="en-US" sz="2000" b="0" i="1">
                          <a:solidFill>
                            <a:srgbClr val="D15523"/>
                          </a:solidFill>
                          <a:latin typeface="Cambria Math" panose="02040503050406030204" pitchFamily="18" charset="0"/>
                        </a:rPr>
                        <m:t>𝐿</m:t>
                      </m:r>
                      <m:r>
                        <a:rPr lang="en-US" sz="2000" b="0" i="0">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r>
                            <a:rPr lang="en-US" sz="2000" b="0" i="0">
                              <a:solidFill>
                                <a:srgbClr val="D15523"/>
                              </a:solidFill>
                              <a:latin typeface="Cambria Math" panose="02040503050406030204" pitchFamily="18" charset="0"/>
                            </a:rPr>
                            <m:t>1</m:t>
                          </m:r>
                        </m:num>
                        <m:den>
                          <m:r>
                            <a:rPr lang="en-US" sz="2000" b="0" i="1">
                              <a:solidFill>
                                <a:srgbClr val="D15523"/>
                              </a:solidFill>
                              <a:latin typeface="Cambria Math" panose="02040503050406030204" pitchFamily="18" charset="0"/>
                            </a:rPr>
                            <m:t>𝜏</m:t>
                          </m:r>
                        </m:den>
                      </m:f>
                      <m:nary>
                        <m:naryPr>
                          <m:limLoc m:val="subSup"/>
                          <m:ctrlPr>
                            <a:rPr lang="en-US" sz="2000" i="1">
                              <a:solidFill>
                                <a:srgbClr val="D15523"/>
                              </a:solidFill>
                              <a:latin typeface="Cambria Math" panose="02040503050406030204" pitchFamily="18" charset="0"/>
                            </a:rPr>
                          </m:ctrlPr>
                        </m:naryPr>
                        <m:sub>
                          <m:r>
                            <a:rPr lang="en-US" sz="2000" b="0" i="0">
                              <a:solidFill>
                                <a:srgbClr val="D15523"/>
                              </a:solidFill>
                              <a:latin typeface="Cambria Math" panose="02040503050406030204" pitchFamily="18" charset="0"/>
                            </a:rPr>
                            <m:t>1</m:t>
                          </m:r>
                        </m:sub>
                        <m:sup>
                          <m:r>
                            <a:rPr lang="en-US" sz="2000" b="0" i="1">
                              <a:solidFill>
                                <a:srgbClr val="D15523"/>
                              </a:solidFill>
                              <a:latin typeface="Cambria Math" panose="02040503050406030204" pitchFamily="18" charset="0"/>
                            </a:rPr>
                            <m:t>𝜏</m:t>
                          </m:r>
                        </m:sup>
                        <m:e>
                          <m:r>
                            <a:rPr lang="en-US" sz="2000" b="0" i="1">
                              <a:solidFill>
                                <a:srgbClr val="D15523"/>
                              </a:solidFill>
                              <a:latin typeface="Cambria Math" panose="02040503050406030204" pitchFamily="18" charset="0"/>
                            </a:rPr>
                            <m:t>𝐼</m:t>
                          </m:r>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r>
                                <a:rPr lang="en-US" sz="2000" b="0" i="0">
                                  <a:solidFill>
                                    <a:srgbClr val="D15523"/>
                                  </a:solidFill>
                                  <a:latin typeface="Cambria Math" panose="02040503050406030204" pitchFamily="18" charset="0"/>
                                </a:rPr>
                                <m:t>+</m:t>
                              </m:r>
                              <m:r>
                                <a:rPr lang="en-US" sz="2000" b="0" i="1">
                                  <a:solidFill>
                                    <a:srgbClr val="D15523"/>
                                  </a:solidFill>
                                  <a:latin typeface="Cambria Math" panose="02040503050406030204" pitchFamily="18" charset="0"/>
                                </a:rPr>
                                <m:t>𝑘</m:t>
                              </m:r>
                            </m:e>
                          </m:d>
                        </m:e>
                      </m:nary>
                      <m:r>
                        <a:rPr lang="en-US" sz="2000" b="0" i="1">
                          <a:solidFill>
                            <a:srgbClr val="D15523"/>
                          </a:solidFill>
                          <a:latin typeface="Cambria Math" panose="02040503050406030204" pitchFamily="18" charset="0"/>
                        </a:rPr>
                        <m:t>𝑑𝑘</m:t>
                      </m:r>
                    </m:oMath>
                  </m:oMathPara>
                </a14:m>
                <a:endParaRPr lang="en-US" sz="2000" dirty="0">
                  <a:solidFill>
                    <a:srgbClr val="D15523"/>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576943" y="1869004"/>
                <a:ext cx="6153416" cy="755528"/>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576943" y="2737513"/>
                <a:ext cx="9122228" cy="67666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smtClean="0">
                              <a:solidFill>
                                <a:srgbClr val="D15523"/>
                              </a:solidFill>
                              <a:latin typeface="Cambria Math" panose="02040503050406030204" pitchFamily="18" charset="0"/>
                            </a:rPr>
                          </m:ctrlPr>
                        </m:fPr>
                        <m:num>
                          <m:r>
                            <a:rPr lang="en-US" sz="2000" b="0" i="1">
                              <a:solidFill>
                                <a:srgbClr val="D15523"/>
                              </a:solidFill>
                              <a:latin typeface="Cambria Math" panose="02040503050406030204" pitchFamily="18" charset="0"/>
                            </a:rPr>
                            <m:t>𝑑</m:t>
                          </m:r>
                        </m:num>
                        <m:den>
                          <m:r>
                            <a:rPr lang="en-US" sz="2000" b="0" i="1">
                              <a:solidFill>
                                <a:srgbClr val="D15523"/>
                              </a:solidFill>
                              <a:latin typeface="Cambria Math" panose="02040503050406030204" pitchFamily="18" charset="0"/>
                            </a:rPr>
                            <m:t>𝑑𝑡</m:t>
                          </m:r>
                        </m:den>
                      </m:f>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𝑃𝑅</m:t>
                          </m:r>
                        </m:e>
                        <m:sub>
                          <m:r>
                            <a:rPr lang="en-US" sz="2000" b="0" i="1">
                              <a:solidFill>
                                <a:srgbClr val="D15523"/>
                              </a:solidFill>
                              <a:latin typeface="Cambria Math" panose="02040503050406030204" pitchFamily="18" charset="0"/>
                            </a:rPr>
                            <m:t>𝑛𝑒𝑡</m:t>
                          </m:r>
                        </m:sub>
                      </m:sSub>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e>
                      </m:d>
                      <m:r>
                        <a:rPr lang="en-US" sz="2000" b="0" i="0">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r>
                            <a:rPr lang="en-US" sz="2000" b="0" i="1">
                              <a:solidFill>
                                <a:srgbClr val="D15523"/>
                              </a:solidFill>
                              <a:latin typeface="Cambria Math" panose="02040503050406030204" pitchFamily="18" charset="0"/>
                            </a:rPr>
                            <m:t>𝑑</m:t>
                          </m:r>
                        </m:num>
                        <m:den>
                          <m:r>
                            <a:rPr lang="en-US" sz="2000" b="0" i="1">
                              <a:solidFill>
                                <a:srgbClr val="D15523"/>
                              </a:solidFill>
                              <a:latin typeface="Cambria Math" panose="02040503050406030204" pitchFamily="18" charset="0"/>
                            </a:rPr>
                            <m:t>𝑑𝑡</m:t>
                          </m:r>
                        </m:den>
                      </m:f>
                      <m:d>
                        <m:dPr>
                          <m:begChr m:val="{"/>
                          <m:endChr m:val="}"/>
                          <m:ctrlPr>
                            <a:rPr lang="en-US" sz="2000" i="1">
                              <a:solidFill>
                                <a:srgbClr val="D15523"/>
                              </a:solidFill>
                              <a:latin typeface="Cambria Math" panose="02040503050406030204" pitchFamily="18" charset="0"/>
                            </a:rPr>
                          </m:ctrlPr>
                        </m:dPr>
                        <m:e>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𝑃𝑆</m:t>
                              </m:r>
                            </m:e>
                            <m:sub>
                              <m:r>
                                <a:rPr lang="en-US" sz="2000" b="0" i="1">
                                  <a:solidFill>
                                    <a:srgbClr val="D15523"/>
                                  </a:solidFill>
                                  <a:latin typeface="Cambria Math" panose="02040503050406030204" pitchFamily="18" charset="0"/>
                                </a:rPr>
                                <m:t>𝑛𝑒𝑡</m:t>
                              </m:r>
                            </m:sub>
                          </m:sSub>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e>
                          </m:d>
                          <m:r>
                            <a:rPr lang="en-US" sz="2000" b="0" i="0">
                              <a:solidFill>
                                <a:srgbClr val="D15523"/>
                              </a:solidFill>
                              <a:latin typeface="Cambria Math" panose="02040503050406030204" pitchFamily="18" charset="0"/>
                            </a:rPr>
                            <m:t>−</m:t>
                          </m:r>
                          <m:d>
                            <m:dPr>
                              <m:begChr m:val="["/>
                              <m:endChr m:val="]"/>
                              <m:ctrlPr>
                                <a:rPr lang="en-US" sz="2000" i="1">
                                  <a:solidFill>
                                    <a:srgbClr val="D15523"/>
                                  </a:solidFill>
                                  <a:latin typeface="Cambria Math" panose="02040503050406030204" pitchFamily="18" charset="0"/>
                                </a:rPr>
                              </m:ctrlPr>
                            </m:dPr>
                            <m:e>
                              <m:d>
                                <m:dPr>
                                  <m:begChr m:val=""/>
                                  <m:ctrlPr>
                                    <a:rPr lang="en-US" sz="2000" i="1">
                                      <a:solidFill>
                                        <a:srgbClr val="D15523"/>
                                      </a:solidFill>
                                      <a:latin typeface="Cambria Math" panose="02040503050406030204" pitchFamily="18" charset="0"/>
                                    </a:rPr>
                                  </m:ctrlPr>
                                </m:dPr>
                                <m:e>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𝑃𝐹</m:t>
                                      </m:r>
                                    </m:e>
                                    <m:sub>
                                      <m:r>
                                        <a:rPr lang="en-US" sz="2000" b="0" i="1">
                                          <a:solidFill>
                                            <a:srgbClr val="D15523"/>
                                          </a:solidFill>
                                          <a:latin typeface="Cambria Math" panose="02040503050406030204" pitchFamily="18" charset="0"/>
                                        </a:rPr>
                                        <m:t>𝑛𝑒𝑡</m:t>
                                      </m:r>
                                    </m:sub>
                                  </m:sSub>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e>
                                  </m:d>
                                  <m:r>
                                    <a:rPr lang="en-US" sz="2000" b="0" i="0">
                                      <a:solidFill>
                                        <a:srgbClr val="D15523"/>
                                      </a:solidFill>
                                      <a:latin typeface="Cambria Math" panose="02040503050406030204" pitchFamily="18" charset="0"/>
                                    </a:rPr>
                                    <m:t>+</m:t>
                                  </m:r>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𝑃𝑋</m:t>
                                      </m:r>
                                    </m:e>
                                    <m:sub>
                                      <m:r>
                                        <a:rPr lang="en-US" sz="2000" b="0" i="1">
                                          <a:solidFill>
                                            <a:srgbClr val="D15523"/>
                                          </a:solidFill>
                                          <a:latin typeface="Cambria Math" panose="02040503050406030204" pitchFamily="18" charset="0"/>
                                        </a:rPr>
                                        <m:t>𝑛𝑒𝑡</m:t>
                                      </m:r>
                                    </m:sub>
                                  </m:sSub>
                                  <m:r>
                                    <a:rPr lang="en-US" sz="2000" b="0" i="0">
                                      <a:solidFill>
                                        <a:srgbClr val="D15523"/>
                                      </a:solidFill>
                                      <a:latin typeface="Cambria Math" panose="02040503050406030204" pitchFamily="18" charset="0"/>
                                    </a:rPr>
                                    <m:t>(</m:t>
                                  </m:r>
                                  <m:r>
                                    <a:rPr lang="en-US" sz="2000" b="0" i="1">
                                      <a:solidFill>
                                        <a:srgbClr val="D15523"/>
                                      </a:solidFill>
                                      <a:latin typeface="Cambria Math" panose="02040503050406030204" pitchFamily="18" charset="0"/>
                                    </a:rPr>
                                    <m:t>𝑡</m:t>
                                  </m:r>
                                </m:e>
                              </m:d>
                            </m:e>
                          </m:d>
                        </m:e>
                      </m:d>
                      <m:r>
                        <a:rPr lang="en-US" sz="2000" b="0" i="0">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r>
                            <a:rPr lang="en-US" sz="2000" b="0" i="1">
                              <a:solidFill>
                                <a:srgbClr val="D15523"/>
                              </a:solidFill>
                              <a:latin typeface="Cambria Math" panose="02040503050406030204" pitchFamily="18" charset="0"/>
                            </a:rPr>
                            <m:t>𝑑</m:t>
                          </m:r>
                        </m:num>
                        <m:den>
                          <m:r>
                            <a:rPr lang="en-US" sz="2000" b="0" i="1">
                              <a:solidFill>
                                <a:srgbClr val="D15523"/>
                              </a:solidFill>
                              <a:latin typeface="Cambria Math" panose="02040503050406030204" pitchFamily="18" charset="0"/>
                            </a:rPr>
                            <m:t>𝑑𝑡</m:t>
                          </m:r>
                        </m:den>
                      </m:f>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𝑃𝑅</m:t>
                          </m:r>
                        </m:e>
                        <m:sub>
                          <m:r>
                            <a:rPr lang="en-US" sz="2000" b="0" i="1">
                              <a:solidFill>
                                <a:srgbClr val="D15523"/>
                              </a:solidFill>
                              <a:latin typeface="Cambria Math" panose="02040503050406030204" pitchFamily="18" charset="0"/>
                            </a:rPr>
                            <m:t>𝑛𝑒𝑡</m:t>
                          </m:r>
                        </m:sub>
                      </m:sSub>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r>
                            <a:rPr lang="en-US" sz="2000" b="0" i="0">
                              <a:solidFill>
                                <a:srgbClr val="D15523"/>
                              </a:solidFill>
                              <a:latin typeface="Cambria Math" panose="02040503050406030204" pitchFamily="18" charset="0"/>
                            </a:rPr>
                            <m:t>−</m:t>
                          </m:r>
                          <m:r>
                            <a:rPr lang="en-US" sz="2000" b="0" i="1">
                              <a:solidFill>
                                <a:srgbClr val="D15523"/>
                              </a:solidFill>
                              <a:latin typeface="Cambria Math" panose="02040503050406030204" pitchFamily="18" charset="0"/>
                            </a:rPr>
                            <m:t>𝐿</m:t>
                          </m:r>
                        </m:e>
                      </m:d>
                    </m:oMath>
                  </m:oMathPara>
                </a14:m>
                <a:endParaRPr lang="en-US" sz="2000" dirty="0">
                  <a:solidFill>
                    <a:srgbClr val="D15523"/>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576943" y="2737513"/>
                <a:ext cx="9122228" cy="67666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576943" y="3547559"/>
                <a:ext cx="3385863" cy="72866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000" smtClean="0">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𝐼</m:t>
                          </m:r>
                        </m:e>
                        <m:sub>
                          <m:r>
                            <a:rPr lang="en-US" sz="2000" b="0" i="1">
                              <a:solidFill>
                                <a:srgbClr val="D15523"/>
                              </a:solidFill>
                              <a:latin typeface="Cambria Math" panose="02040503050406030204" pitchFamily="18" charset="0"/>
                            </a:rPr>
                            <m:t>𝑘</m:t>
                          </m:r>
                        </m:sub>
                      </m:sSub>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e>
                      </m:d>
                      <m:r>
                        <a:rPr lang="en-US" sz="2000" b="0" i="0">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r>
                            <a:rPr lang="en-US" sz="2000" b="0" i="1">
                              <a:solidFill>
                                <a:srgbClr val="D15523"/>
                              </a:solidFill>
                              <a:latin typeface="Cambria Math" panose="02040503050406030204" pitchFamily="18" charset="0"/>
                            </a:rPr>
                            <m:t>𝑑</m:t>
                          </m:r>
                        </m:num>
                        <m:den>
                          <m:r>
                            <a:rPr lang="en-US" sz="2000" b="0" i="1">
                              <a:solidFill>
                                <a:srgbClr val="D15523"/>
                              </a:solidFill>
                              <a:latin typeface="Cambria Math" panose="02040503050406030204" pitchFamily="18" charset="0"/>
                            </a:rPr>
                            <m:t>𝑑𝑡</m:t>
                          </m:r>
                        </m:den>
                      </m:f>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𝑃𝑅</m:t>
                          </m:r>
                        </m:e>
                        <m:sub>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𝑛𝑒𝑡</m:t>
                              </m:r>
                            </m:e>
                            <m:sub>
                              <m:r>
                                <a:rPr lang="en-US" sz="2000" b="0" i="1">
                                  <a:solidFill>
                                    <a:srgbClr val="D15523"/>
                                  </a:solidFill>
                                  <a:latin typeface="Cambria Math" panose="02040503050406030204" pitchFamily="18" charset="0"/>
                                </a:rPr>
                                <m:t>𝑘</m:t>
                              </m:r>
                            </m:sub>
                          </m:sSub>
                        </m:sub>
                      </m:sSub>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r>
                            <a:rPr lang="en-US" sz="2000" b="0" i="0">
                              <a:solidFill>
                                <a:srgbClr val="D15523"/>
                              </a:solidFill>
                              <a:latin typeface="Cambria Math" panose="02040503050406030204" pitchFamily="18" charset="0"/>
                            </a:rPr>
                            <m:t>+</m:t>
                          </m:r>
                          <m:r>
                            <m:rPr>
                              <m:sty m:val="p"/>
                            </m:rPr>
                            <a:rPr lang="en-US" sz="2000" b="0" i="0">
                              <a:solidFill>
                                <a:srgbClr val="D15523"/>
                              </a:solidFill>
                              <a:latin typeface="Cambria Math" panose="02040503050406030204" pitchFamily="18" charset="0"/>
                            </a:rPr>
                            <m:t>τ</m:t>
                          </m:r>
                        </m:e>
                      </m:d>
                      <m:r>
                        <a:rPr lang="en-US" sz="2000" b="0" i="0">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𝐿</m:t>
                              </m:r>
                            </m:e>
                            <m:sub>
                              <m:r>
                                <a:rPr lang="en-US" sz="2000" b="0" i="1">
                                  <a:solidFill>
                                    <a:srgbClr val="D15523"/>
                                  </a:solidFill>
                                  <a:latin typeface="Cambria Math" panose="02040503050406030204" pitchFamily="18" charset="0"/>
                                </a:rPr>
                                <m:t>𝑘</m:t>
                              </m:r>
                            </m:sub>
                          </m:sSub>
                        </m:num>
                        <m:den>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𝑅</m:t>
                              </m:r>
                            </m:e>
                            <m:sub>
                              <m:r>
                                <a:rPr lang="en-US" sz="2000" b="0" i="1">
                                  <a:solidFill>
                                    <a:srgbClr val="D15523"/>
                                  </a:solidFill>
                                  <a:latin typeface="Cambria Math" panose="02040503050406030204" pitchFamily="18" charset="0"/>
                                </a:rPr>
                                <m:t>𝑘</m:t>
                              </m:r>
                            </m:sub>
                          </m:sSub>
                        </m:den>
                      </m:f>
                    </m:oMath>
                  </m:oMathPara>
                </a14:m>
                <a:endParaRPr lang="en-US" sz="2000" dirty="0">
                  <a:solidFill>
                    <a:srgbClr val="D15523"/>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576943" y="3547559"/>
                <a:ext cx="3385863" cy="72866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3779308" y="3495886"/>
                <a:ext cx="8260291" cy="83740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sz="2000" smtClean="0">
                              <a:solidFill>
                                <a:srgbClr val="D15523"/>
                              </a:solidFill>
                              <a:latin typeface="Cambria Math" panose="02040503050406030204" pitchFamily="18" charset="0"/>
                            </a:rPr>
                          </m:ctrlPr>
                        </m:sSubPr>
                        <m:e>
                          <m:r>
                            <a:rPr lang="en-US" sz="2000" b="0" i="1" smtClean="0">
                              <a:solidFill>
                                <a:srgbClr val="D15523"/>
                              </a:solidFill>
                              <a:latin typeface="Cambria Math" panose="02040503050406030204" pitchFamily="18" charset="0"/>
                              <a:ea typeface="Cambria Math" panose="02040503050406030204" pitchFamily="18" charset="0"/>
                            </a:rPr>
                            <m:t>→     </m:t>
                          </m:r>
                          <m:r>
                            <a:rPr lang="en-US" sz="2000" b="0" i="1">
                              <a:solidFill>
                                <a:srgbClr val="D15523"/>
                              </a:solidFill>
                              <a:latin typeface="Cambria Math" panose="02040503050406030204" pitchFamily="18" charset="0"/>
                            </a:rPr>
                            <m:t>𝐼</m:t>
                          </m:r>
                        </m:e>
                        <m:sub>
                          <m:r>
                            <a:rPr lang="en-US" sz="2000" b="0" i="1">
                              <a:solidFill>
                                <a:srgbClr val="D15523"/>
                              </a:solidFill>
                              <a:latin typeface="Cambria Math" panose="02040503050406030204" pitchFamily="18" charset="0"/>
                            </a:rPr>
                            <m:t>𝑘</m:t>
                          </m:r>
                        </m:sub>
                      </m:sSub>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e>
                      </m:d>
                      <m:r>
                        <a:rPr lang="en-US" sz="2000" b="0" i="0">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r>
                            <a:rPr lang="en-US" sz="2000" b="0" i="1">
                              <a:solidFill>
                                <a:srgbClr val="D15523"/>
                              </a:solidFill>
                              <a:latin typeface="Cambria Math" panose="02040503050406030204" pitchFamily="18" charset="0"/>
                            </a:rPr>
                            <m:t>𝑑</m:t>
                          </m:r>
                        </m:num>
                        <m:den>
                          <m:r>
                            <a:rPr lang="en-US" sz="2000" b="0" i="1">
                              <a:solidFill>
                                <a:srgbClr val="D15523"/>
                              </a:solidFill>
                              <a:latin typeface="Cambria Math" panose="02040503050406030204" pitchFamily="18" charset="0"/>
                            </a:rPr>
                            <m:t>𝑑𝑡</m:t>
                          </m:r>
                        </m:den>
                      </m:f>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𝑃𝑅</m:t>
                          </m:r>
                        </m:e>
                        <m:sub>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𝑛𝑒𝑡</m:t>
                              </m:r>
                            </m:e>
                            <m:sub>
                              <m:r>
                                <a:rPr lang="en-US" sz="2000" b="0" i="1">
                                  <a:solidFill>
                                    <a:srgbClr val="D15523"/>
                                  </a:solidFill>
                                  <a:latin typeface="Cambria Math" panose="02040503050406030204" pitchFamily="18" charset="0"/>
                                </a:rPr>
                                <m:t>𝑘</m:t>
                              </m:r>
                            </m:sub>
                          </m:sSub>
                        </m:sub>
                      </m:sSub>
                      <m:d>
                        <m:dPr>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𝑡</m:t>
                          </m:r>
                          <m:r>
                            <a:rPr lang="en-US" sz="2000" b="0" i="0">
                              <a:solidFill>
                                <a:srgbClr val="D15523"/>
                              </a:solidFill>
                              <a:latin typeface="Cambria Math" panose="02040503050406030204" pitchFamily="18" charset="0"/>
                            </a:rPr>
                            <m:t>+</m:t>
                          </m:r>
                          <m:r>
                            <m:rPr>
                              <m:sty m:val="p"/>
                            </m:rPr>
                            <a:rPr lang="en-US" sz="2000" b="0" i="0">
                              <a:solidFill>
                                <a:srgbClr val="D15523"/>
                              </a:solidFill>
                              <a:latin typeface="Cambria Math" panose="02040503050406030204" pitchFamily="18" charset="0"/>
                            </a:rPr>
                            <m:t>τ</m:t>
                          </m:r>
                        </m:e>
                      </m:d>
                      <m:r>
                        <a:rPr lang="en-US" sz="2000" b="0" i="0">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𝐿</m:t>
                              </m:r>
                            </m:e>
                            <m:sub>
                              <m:r>
                                <a:rPr lang="en-US" sz="2000" b="0" i="1">
                                  <a:solidFill>
                                    <a:srgbClr val="D15523"/>
                                  </a:solidFill>
                                  <a:latin typeface="Cambria Math" panose="02040503050406030204" pitchFamily="18" charset="0"/>
                                </a:rPr>
                                <m:t>𝑘</m:t>
                              </m:r>
                            </m:sub>
                          </m:sSub>
                        </m:num>
                        <m:den>
                          <m:d>
                            <m:dPr>
                              <m:begChr m:val=""/>
                              <m:ctrlPr>
                                <a:rPr lang="en-US" sz="2000" i="1">
                                  <a:solidFill>
                                    <a:srgbClr val="D15523"/>
                                  </a:solidFill>
                                  <a:latin typeface="Cambria Math" panose="02040503050406030204" pitchFamily="18" charset="0"/>
                                </a:rPr>
                              </m:ctrlPr>
                            </m:dPr>
                            <m:e>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𝑅</m:t>
                                  </m:r>
                                </m:e>
                                <m:sub>
                                  <m:r>
                                    <a:rPr lang="en-US" sz="2000" b="0" i="1">
                                      <a:solidFill>
                                        <a:srgbClr val="D15523"/>
                                      </a:solidFill>
                                      <a:latin typeface="Cambria Math" panose="02040503050406030204" pitchFamily="18" charset="0"/>
                                    </a:rPr>
                                    <m:t>𝑘</m:t>
                                  </m:r>
                                </m:sub>
                              </m:sSub>
                              <m:r>
                                <a:rPr lang="en-US" sz="2000" b="0" i="0">
                                  <a:solidFill>
                                    <a:srgbClr val="D15523"/>
                                  </a:solidFill>
                                  <a:latin typeface="Cambria Math" panose="02040503050406030204" pitchFamily="18" charset="0"/>
                                </a:rPr>
                                <m:t>∙</m:t>
                              </m:r>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𝑎</m:t>
                                  </m:r>
                                </m:e>
                                <m:sub>
                                  <m:r>
                                    <a:rPr lang="en-US" sz="2000" b="0" i="1">
                                      <a:solidFill>
                                        <a:srgbClr val="D15523"/>
                                      </a:solidFill>
                                      <a:latin typeface="Cambria Math" panose="02040503050406030204" pitchFamily="18" charset="0"/>
                                    </a:rPr>
                                    <m:t>𝑘</m:t>
                                  </m:r>
                                </m:sub>
                              </m:sSub>
                              <m:r>
                                <a:rPr lang="en-US" sz="2000" b="0" i="0">
                                  <a:solidFill>
                                    <a:srgbClr val="D15523"/>
                                  </a:solidFill>
                                  <a:latin typeface="Cambria Math" panose="02040503050406030204" pitchFamily="18" charset="0"/>
                                </a:rPr>
                                <m:t>(</m:t>
                              </m:r>
                              <m:r>
                                <a:rPr lang="en-US" sz="2000" b="0" i="1">
                                  <a:solidFill>
                                    <a:srgbClr val="D15523"/>
                                  </a:solidFill>
                                  <a:latin typeface="Cambria Math" panose="02040503050406030204" pitchFamily="18" charset="0"/>
                                </a:rPr>
                                <m:t>𝑡</m:t>
                              </m:r>
                            </m:e>
                          </m:d>
                        </m:den>
                      </m:f>
                      <m:r>
                        <a:rPr lang="en-US" sz="2000" b="0" i="0">
                          <a:solidFill>
                            <a:srgbClr val="D15523"/>
                          </a:solidFill>
                          <a:latin typeface="Cambria Math" panose="02040503050406030204" pitchFamily="18" charset="0"/>
                        </a:rPr>
                        <m:t>,    </m:t>
                      </m:r>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𝑎</m:t>
                          </m:r>
                        </m:e>
                        <m:sub>
                          <m:r>
                            <a:rPr lang="en-US" sz="2000" b="0" i="1">
                              <a:solidFill>
                                <a:srgbClr val="D15523"/>
                              </a:solidFill>
                              <a:latin typeface="Cambria Math" panose="02040503050406030204" pitchFamily="18" charset="0"/>
                            </a:rPr>
                            <m:t>𝑘</m:t>
                          </m:r>
                        </m:sub>
                      </m:sSub>
                      <m:r>
                        <a:rPr lang="en-US" sz="2000" b="0" i="0">
                          <a:solidFill>
                            <a:srgbClr val="D15523"/>
                          </a:solidFill>
                          <a:latin typeface="Cambria Math" panose="02040503050406030204" pitchFamily="18" charset="0"/>
                        </a:rPr>
                        <m:t>(</m:t>
                      </m:r>
                      <m:r>
                        <a:rPr lang="en-US" sz="2000" b="0" i="1">
                          <a:solidFill>
                            <a:srgbClr val="D15523"/>
                          </a:solidFill>
                          <a:latin typeface="Cambria Math" panose="02040503050406030204" pitchFamily="18" charset="0"/>
                        </a:rPr>
                        <m:t>𝑡</m:t>
                      </m:r>
                      <m:r>
                        <a:rPr lang="en-US" sz="2000" b="0" i="0">
                          <a:solidFill>
                            <a:srgbClr val="D15523"/>
                          </a:solidFill>
                          <a:latin typeface="Cambria Math" panose="02040503050406030204" pitchFamily="18" charset="0"/>
                        </a:rPr>
                        <m:t>)=</m:t>
                      </m:r>
                      <m:sSup>
                        <m:sSupPr>
                          <m:ctrlPr>
                            <a:rPr lang="en-US" sz="2000" i="1">
                              <a:solidFill>
                                <a:srgbClr val="D15523"/>
                              </a:solidFill>
                              <a:latin typeface="Cambria Math" panose="02040503050406030204" pitchFamily="18" charset="0"/>
                            </a:rPr>
                          </m:ctrlPr>
                        </m:sSupPr>
                        <m:e>
                          <m:d>
                            <m:dPr>
                              <m:begChr m:val="["/>
                              <m:endChr m:val="]"/>
                              <m:ctrlPr>
                                <a:rPr lang="en-US" sz="2000" i="1">
                                  <a:solidFill>
                                    <a:srgbClr val="D15523"/>
                                  </a:solidFill>
                                  <a:latin typeface="Cambria Math" panose="02040503050406030204" pitchFamily="18" charset="0"/>
                                </a:rPr>
                              </m:ctrlPr>
                            </m:dPr>
                            <m:e>
                              <m:f>
                                <m:fPr>
                                  <m:ctrlPr>
                                    <a:rPr lang="en-US" sz="2000" i="1">
                                      <a:solidFill>
                                        <a:srgbClr val="D15523"/>
                                      </a:solidFill>
                                      <a:latin typeface="Cambria Math" panose="02040503050406030204" pitchFamily="18" charset="0"/>
                                    </a:rPr>
                                  </m:ctrlPr>
                                </m:fPr>
                                <m:num>
                                  <m:d>
                                    <m:dPr>
                                      <m:begChr m:val=""/>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𝑃𝑅</m:t>
                                      </m:r>
                                      <m:r>
                                        <a:rPr lang="en-US" sz="2000" b="0" i="0">
                                          <a:solidFill>
                                            <a:srgbClr val="D15523"/>
                                          </a:solidFill>
                                          <a:latin typeface="Cambria Math" panose="02040503050406030204" pitchFamily="18" charset="0"/>
                                        </a:rPr>
                                        <m:t>(</m:t>
                                      </m:r>
                                      <m:r>
                                        <a:rPr lang="en-US" sz="2000" b="0" i="1">
                                          <a:solidFill>
                                            <a:srgbClr val="D15523"/>
                                          </a:solidFill>
                                          <a:latin typeface="Cambria Math" panose="02040503050406030204" pitchFamily="18" charset="0"/>
                                        </a:rPr>
                                        <m:t>𝑡</m:t>
                                      </m:r>
                                    </m:e>
                                  </m:d>
                                </m:num>
                                <m:den>
                                  <m:d>
                                    <m:dPr>
                                      <m:begChr m:val=""/>
                                      <m:ctrlPr>
                                        <a:rPr lang="en-US" sz="2000" i="1">
                                          <a:solidFill>
                                            <a:srgbClr val="D15523"/>
                                          </a:solidFill>
                                          <a:latin typeface="Cambria Math" panose="02040503050406030204" pitchFamily="18" charset="0"/>
                                        </a:rPr>
                                      </m:ctrlPr>
                                    </m:dPr>
                                    <m:e>
                                      <m:r>
                                        <a:rPr lang="en-US" sz="2000" b="0" i="1">
                                          <a:solidFill>
                                            <a:srgbClr val="D15523"/>
                                          </a:solidFill>
                                          <a:latin typeface="Cambria Math" panose="02040503050406030204" pitchFamily="18" charset="0"/>
                                        </a:rPr>
                                        <m:t>𝑃𝑅</m:t>
                                      </m:r>
                                      <m:r>
                                        <a:rPr lang="en-US" sz="2000" b="0" i="0">
                                          <a:solidFill>
                                            <a:srgbClr val="D15523"/>
                                          </a:solidFill>
                                          <a:latin typeface="Cambria Math" panose="02040503050406030204" pitchFamily="18" charset="0"/>
                                        </a:rPr>
                                        <m:t>(</m:t>
                                      </m:r>
                                      <m:sSub>
                                        <m:sSubPr>
                                          <m:ctrlPr>
                                            <a:rPr lang="en-US" sz="2000" i="1">
                                              <a:solidFill>
                                                <a:srgbClr val="D15523"/>
                                              </a:solidFill>
                                              <a:latin typeface="Cambria Math" panose="02040503050406030204" pitchFamily="18" charset="0"/>
                                            </a:rPr>
                                          </m:ctrlPr>
                                        </m:sSubPr>
                                        <m:e>
                                          <m:r>
                                            <a:rPr lang="en-US" sz="2000" b="0" i="1">
                                              <a:solidFill>
                                                <a:srgbClr val="D15523"/>
                                              </a:solidFill>
                                              <a:latin typeface="Cambria Math" panose="02040503050406030204" pitchFamily="18" charset="0"/>
                                            </a:rPr>
                                            <m:t>𝑡</m:t>
                                          </m:r>
                                        </m:e>
                                        <m:sub>
                                          <m:r>
                                            <a:rPr lang="en-US" sz="2000" b="0" i="0">
                                              <a:solidFill>
                                                <a:srgbClr val="D15523"/>
                                              </a:solidFill>
                                              <a:latin typeface="Cambria Math" panose="02040503050406030204" pitchFamily="18" charset="0"/>
                                            </a:rPr>
                                            <m:t>0</m:t>
                                          </m:r>
                                        </m:sub>
                                      </m:sSub>
                                    </m:e>
                                  </m:d>
                                </m:den>
                              </m:f>
                            </m:e>
                          </m:d>
                        </m:e>
                        <m:sup>
                          <m:r>
                            <a:rPr lang="en-US" sz="2000" b="0" i="0">
                              <a:solidFill>
                                <a:srgbClr val="D15523"/>
                              </a:solidFill>
                              <a:latin typeface="Cambria Math" panose="02040503050406030204" pitchFamily="18" charset="0"/>
                            </a:rPr>
                            <m:t>1+</m:t>
                          </m:r>
                          <m:r>
                            <a:rPr lang="en-US" sz="2000" b="0" i="1">
                              <a:solidFill>
                                <a:srgbClr val="D15523"/>
                              </a:solidFill>
                              <a:latin typeface="Cambria Math" panose="02040503050406030204" pitchFamily="18" charset="0"/>
                            </a:rPr>
                            <m:t>𝛾</m:t>
                          </m:r>
                        </m:sup>
                      </m:sSup>
                    </m:oMath>
                  </m:oMathPara>
                </a14:m>
                <a:endParaRPr lang="en-US" sz="2000" dirty="0">
                  <a:solidFill>
                    <a:srgbClr val="D15523"/>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3779308" y="3495886"/>
                <a:ext cx="8260291" cy="83740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576943" y="4804089"/>
                <a:ext cx="4595104" cy="10739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800" b="1" smtClean="0">
                              <a:solidFill>
                                <a:srgbClr val="D15523"/>
                              </a:solidFill>
                              <a:latin typeface="Cambria Math" panose="02040503050406030204" pitchFamily="18" charset="0"/>
                            </a:rPr>
                          </m:ctrlPr>
                        </m:sSubPr>
                        <m:e>
                          <m:r>
                            <a:rPr lang="en-US" sz="2800" b="1" i="1">
                              <a:solidFill>
                                <a:srgbClr val="D15523"/>
                              </a:solidFill>
                              <a:latin typeface="Cambria Math" panose="02040503050406030204" pitchFamily="18" charset="0"/>
                            </a:rPr>
                            <m:t>𝜺</m:t>
                          </m:r>
                        </m:e>
                        <m:sub>
                          <m:r>
                            <a:rPr lang="en-US" sz="2800" b="1" i="1">
                              <a:solidFill>
                                <a:srgbClr val="D15523"/>
                              </a:solidFill>
                              <a:latin typeface="Cambria Math" panose="02040503050406030204" pitchFamily="18" charset="0"/>
                            </a:rPr>
                            <m:t>𝒌</m:t>
                          </m:r>
                        </m:sub>
                      </m:sSub>
                      <m:d>
                        <m:dPr>
                          <m:ctrlPr>
                            <a:rPr lang="en-US" sz="2800" b="1" i="1">
                              <a:solidFill>
                                <a:srgbClr val="D15523"/>
                              </a:solidFill>
                              <a:latin typeface="Cambria Math" panose="02040503050406030204" pitchFamily="18" charset="0"/>
                            </a:rPr>
                          </m:ctrlPr>
                        </m:dPr>
                        <m:e>
                          <m:r>
                            <a:rPr lang="en-US" sz="2800" b="1" i="1">
                              <a:solidFill>
                                <a:srgbClr val="D15523"/>
                              </a:solidFill>
                              <a:latin typeface="Cambria Math" panose="02040503050406030204" pitchFamily="18" charset="0"/>
                            </a:rPr>
                            <m:t>𝒕</m:t>
                          </m:r>
                        </m:e>
                      </m:d>
                      <m:r>
                        <a:rPr lang="en-US" sz="2800" b="1" i="0">
                          <a:solidFill>
                            <a:srgbClr val="D15523"/>
                          </a:solidFill>
                          <a:latin typeface="Cambria Math" panose="02040503050406030204" pitchFamily="18" charset="0"/>
                        </a:rPr>
                        <m:t>=</m:t>
                      </m:r>
                      <m:f>
                        <m:fPr>
                          <m:ctrlPr>
                            <a:rPr lang="en-US" sz="2800" b="1" i="1">
                              <a:solidFill>
                                <a:srgbClr val="D15523"/>
                              </a:solidFill>
                              <a:latin typeface="Cambria Math" panose="02040503050406030204" pitchFamily="18" charset="0"/>
                            </a:rPr>
                          </m:ctrlPr>
                        </m:fPr>
                        <m:num>
                          <m:sSub>
                            <m:sSubPr>
                              <m:ctrlPr>
                                <a:rPr lang="en-US" sz="2800" b="1" i="1">
                                  <a:solidFill>
                                    <a:srgbClr val="D15523"/>
                                  </a:solidFill>
                                  <a:latin typeface="Cambria Math" panose="02040503050406030204" pitchFamily="18" charset="0"/>
                                </a:rPr>
                              </m:ctrlPr>
                            </m:sSubPr>
                            <m:e>
                              <m:r>
                                <a:rPr lang="en-US" sz="2800" b="1" i="1">
                                  <a:solidFill>
                                    <a:srgbClr val="D15523"/>
                                  </a:solidFill>
                                  <a:latin typeface="Cambria Math" panose="02040503050406030204" pitchFamily="18" charset="0"/>
                                </a:rPr>
                                <m:t>𝑰</m:t>
                              </m:r>
                            </m:e>
                            <m:sub>
                              <m:r>
                                <a:rPr lang="en-US" sz="2800" b="1" i="1">
                                  <a:solidFill>
                                    <a:srgbClr val="D15523"/>
                                  </a:solidFill>
                                  <a:latin typeface="Cambria Math" panose="02040503050406030204" pitchFamily="18" charset="0"/>
                                </a:rPr>
                                <m:t>𝒌</m:t>
                              </m:r>
                            </m:sub>
                          </m:sSub>
                          <m:d>
                            <m:dPr>
                              <m:ctrlPr>
                                <a:rPr lang="en-US" sz="2800" b="1" i="1">
                                  <a:solidFill>
                                    <a:srgbClr val="D15523"/>
                                  </a:solidFill>
                                  <a:latin typeface="Cambria Math" panose="02040503050406030204" pitchFamily="18" charset="0"/>
                                </a:rPr>
                              </m:ctrlPr>
                            </m:dPr>
                            <m:e>
                              <m:r>
                                <a:rPr lang="en-US" sz="2800" b="1" i="1">
                                  <a:solidFill>
                                    <a:srgbClr val="D15523"/>
                                  </a:solidFill>
                                  <a:latin typeface="Cambria Math" panose="02040503050406030204" pitchFamily="18" charset="0"/>
                                </a:rPr>
                                <m:t>𝒕</m:t>
                              </m:r>
                            </m:e>
                          </m:d>
                        </m:num>
                        <m:den>
                          <m:d>
                            <m:dPr>
                              <m:begChr m:val=""/>
                              <m:ctrlPr>
                                <a:rPr lang="en-US" sz="2800" b="1" i="1">
                                  <a:solidFill>
                                    <a:srgbClr val="D15523"/>
                                  </a:solidFill>
                                  <a:latin typeface="Cambria Math" panose="02040503050406030204" pitchFamily="18" charset="0"/>
                                </a:rPr>
                              </m:ctrlPr>
                            </m:dPr>
                            <m:e>
                              <m:nary>
                                <m:naryPr>
                                  <m:chr m:val="∑"/>
                                  <m:limLoc m:val="undOvr"/>
                                  <m:supHide m:val="on"/>
                                  <m:ctrlPr>
                                    <a:rPr lang="en-US" sz="2800" b="1" i="1">
                                      <a:solidFill>
                                        <a:srgbClr val="D15523"/>
                                      </a:solidFill>
                                      <a:latin typeface="Cambria Math" panose="02040503050406030204" pitchFamily="18" charset="0"/>
                                    </a:rPr>
                                  </m:ctrlPr>
                                </m:naryPr>
                                <m:sub>
                                  <m:r>
                                    <a:rPr lang="en-US" sz="2800" b="1" i="1">
                                      <a:solidFill>
                                        <a:srgbClr val="D15523"/>
                                      </a:solidFill>
                                      <a:latin typeface="Cambria Math" panose="02040503050406030204" pitchFamily="18" charset="0"/>
                                    </a:rPr>
                                    <m:t>𝒌</m:t>
                                  </m:r>
                                </m:sub>
                                <m:sup/>
                                <m:e>
                                  <m:sSub>
                                    <m:sSubPr>
                                      <m:ctrlPr>
                                        <a:rPr lang="en-US" sz="2800" b="1" i="1">
                                          <a:solidFill>
                                            <a:srgbClr val="D15523"/>
                                          </a:solidFill>
                                          <a:latin typeface="Cambria Math" panose="02040503050406030204" pitchFamily="18" charset="0"/>
                                        </a:rPr>
                                      </m:ctrlPr>
                                    </m:sSubPr>
                                    <m:e>
                                      <m:r>
                                        <a:rPr lang="en-US" sz="2800" b="1" i="1">
                                          <a:solidFill>
                                            <a:srgbClr val="D15523"/>
                                          </a:solidFill>
                                          <a:latin typeface="Cambria Math" panose="02040503050406030204" pitchFamily="18" charset="0"/>
                                        </a:rPr>
                                        <m:t>𝑰</m:t>
                                      </m:r>
                                    </m:e>
                                    <m:sub>
                                      <m:r>
                                        <a:rPr lang="en-US" sz="2800" b="1" i="1">
                                          <a:solidFill>
                                            <a:srgbClr val="D15523"/>
                                          </a:solidFill>
                                          <a:latin typeface="Cambria Math" panose="02040503050406030204" pitchFamily="18" charset="0"/>
                                        </a:rPr>
                                        <m:t>𝒌</m:t>
                                      </m:r>
                                    </m:sub>
                                  </m:sSub>
                                  <m:d>
                                    <m:dPr>
                                      <m:ctrlPr>
                                        <a:rPr lang="en-US" sz="2800" b="1" i="1">
                                          <a:solidFill>
                                            <a:srgbClr val="D15523"/>
                                          </a:solidFill>
                                          <a:latin typeface="Cambria Math" panose="02040503050406030204" pitchFamily="18" charset="0"/>
                                        </a:rPr>
                                      </m:ctrlPr>
                                    </m:dPr>
                                    <m:e>
                                      <m:r>
                                        <a:rPr lang="en-US" sz="2800" b="1" i="1">
                                          <a:solidFill>
                                            <a:srgbClr val="D15523"/>
                                          </a:solidFill>
                                          <a:latin typeface="Cambria Math" panose="02040503050406030204" pitchFamily="18" charset="0"/>
                                        </a:rPr>
                                        <m:t>𝒕</m:t>
                                      </m:r>
                                    </m:e>
                                  </m:d>
                                </m:e>
                              </m:nary>
                              <m:r>
                                <a:rPr lang="en-US" sz="2800" b="1" i="0">
                                  <a:solidFill>
                                    <a:srgbClr val="D15523"/>
                                  </a:solidFill>
                                  <a:latin typeface="Cambria Math" panose="02040503050406030204" pitchFamily="18" charset="0"/>
                                </a:rPr>
                                <m:t>+</m:t>
                              </m:r>
                              <m:sSub>
                                <m:sSubPr>
                                  <m:ctrlPr>
                                    <a:rPr lang="en-US" sz="2800" b="1" i="1">
                                      <a:solidFill>
                                        <a:srgbClr val="D15523"/>
                                      </a:solidFill>
                                      <a:latin typeface="Cambria Math" panose="02040503050406030204" pitchFamily="18" charset="0"/>
                                    </a:rPr>
                                  </m:ctrlPr>
                                </m:sSubPr>
                                <m:e>
                                  <m:r>
                                    <a:rPr lang="en-US" sz="2800" b="1" i="1">
                                      <a:solidFill>
                                        <a:srgbClr val="D15523"/>
                                      </a:solidFill>
                                      <a:latin typeface="Cambria Math" panose="02040503050406030204" pitchFamily="18" charset="0"/>
                                    </a:rPr>
                                    <m:t>𝑷𝑺</m:t>
                                  </m:r>
                                </m:e>
                                <m:sub>
                                  <m:r>
                                    <a:rPr lang="en-US" sz="2800" b="1" i="1">
                                      <a:solidFill>
                                        <a:srgbClr val="D15523"/>
                                      </a:solidFill>
                                      <a:latin typeface="Cambria Math" panose="02040503050406030204" pitchFamily="18" charset="0"/>
                                    </a:rPr>
                                    <m:t>𝒏𝒆𝒕</m:t>
                                  </m:r>
                                </m:sub>
                              </m:sSub>
                              <m:r>
                                <a:rPr lang="en-US" sz="2800" b="1" i="0">
                                  <a:solidFill>
                                    <a:srgbClr val="D15523"/>
                                  </a:solidFill>
                                  <a:latin typeface="Cambria Math" panose="02040503050406030204" pitchFamily="18" charset="0"/>
                                </a:rPr>
                                <m:t>(</m:t>
                              </m:r>
                              <m:r>
                                <a:rPr lang="en-US" sz="2800" b="1" i="1">
                                  <a:solidFill>
                                    <a:srgbClr val="D15523"/>
                                  </a:solidFill>
                                  <a:latin typeface="Cambria Math" panose="02040503050406030204" pitchFamily="18" charset="0"/>
                                </a:rPr>
                                <m:t>𝒕</m:t>
                              </m:r>
                            </m:e>
                          </m:d>
                        </m:den>
                      </m:f>
                    </m:oMath>
                  </m:oMathPara>
                </a14:m>
                <a:endParaRPr lang="en-US" sz="2800" b="1" dirty="0">
                  <a:solidFill>
                    <a:srgbClr val="D15523"/>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576943" y="4804089"/>
                <a:ext cx="4595104" cy="1073948"/>
              </a:xfrm>
              <a:prstGeom prst="rect">
                <a:avLst/>
              </a:prstGeom>
              <a:blipFill rotWithShape="0">
                <a:blip r:embed="rId7"/>
                <a:stretch>
                  <a:fillRect/>
                </a:stretch>
              </a:blipFill>
            </p:spPr>
            <p:txBody>
              <a:bodyPr/>
              <a:lstStyle/>
              <a:p>
                <a:r>
                  <a:rPr lang="en-US">
                    <a:noFill/>
                  </a:rPr>
                  <a:t> </a:t>
                </a:r>
              </a:p>
            </p:txBody>
          </p:sp>
        </mc:Fallback>
      </mc:AlternateContent>
      <p:sp>
        <p:nvSpPr>
          <p:cNvPr id="8" name="Rectangle 7"/>
          <p:cNvSpPr/>
          <p:nvPr/>
        </p:nvSpPr>
        <p:spPr>
          <a:xfrm>
            <a:off x="5928745" y="5156397"/>
            <a:ext cx="5509842" cy="461665"/>
          </a:xfrm>
          <a:prstGeom prst="rect">
            <a:avLst/>
          </a:prstGeom>
        </p:spPr>
        <p:txBody>
          <a:bodyPr wrap="none">
            <a:spAutoFit/>
          </a:bodyPr>
          <a:lstStyle/>
          <a:p>
            <a:r>
              <a:rPr lang="en-US" sz="2400" b="1" dirty="0">
                <a:solidFill>
                  <a:srgbClr val="D15523"/>
                </a:solidFill>
                <a:latin typeface="Comfortaa" panose="020F0603070200060003" pitchFamily="34" charset="0"/>
              </a:rPr>
              <a:t>r</a:t>
            </a:r>
            <a:r>
              <a:rPr lang="en-US" sz="2400" b="1" dirty="0" smtClean="0">
                <a:solidFill>
                  <a:srgbClr val="D15523"/>
                </a:solidFill>
                <a:latin typeface="Comfortaa" panose="020F0603070200060003" pitchFamily="34" charset="0"/>
              </a:rPr>
              <a:t>enewable energy investment ratio</a:t>
            </a:r>
            <a:endParaRPr lang="en-US" sz="2400" b="1" dirty="0">
              <a:solidFill>
                <a:srgbClr val="D15523"/>
              </a:solidFill>
            </a:endParaRPr>
          </a:p>
        </p:txBody>
      </p:sp>
    </p:spTree>
    <p:extLst>
      <p:ext uri="{BB962C8B-B14F-4D97-AF65-F5344CB8AC3E}">
        <p14:creationId xmlns:p14="http://schemas.microsoft.com/office/powerpoint/2010/main" val="36510788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17714" y="2035043"/>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Population projections</a:t>
            </a:r>
          </a:p>
          <a:p>
            <a:pPr algn="ctr"/>
            <a:r>
              <a:rPr lang="en-US" sz="1600" b="1" dirty="0" smtClean="0">
                <a:latin typeface="Comfortaa" panose="020F0603070200060003" pitchFamily="34" charset="0"/>
              </a:rPr>
              <a:t>[UNSD]</a:t>
            </a:r>
            <a:endParaRPr lang="en-US" sz="1600" b="1" dirty="0">
              <a:latin typeface="Comfortaa" panose="020F0603070200060003" pitchFamily="34" charset="0"/>
            </a:endParaRPr>
          </a:p>
        </p:txBody>
      </p:sp>
      <p:sp>
        <p:nvSpPr>
          <p:cNvPr id="32" name="Rounded Rectangle 31"/>
          <p:cNvSpPr/>
          <p:nvPr/>
        </p:nvSpPr>
        <p:spPr>
          <a:xfrm>
            <a:off x="217714" y="3254244"/>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projections</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33" name="Rounded Rectangle 32"/>
          <p:cNvSpPr/>
          <p:nvPr/>
        </p:nvSpPr>
        <p:spPr>
          <a:xfrm>
            <a:off x="2627085" y="2628120"/>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data</a:t>
            </a:r>
            <a:endParaRPr lang="en-US" b="1" dirty="0">
              <a:latin typeface="Comfortaa" panose="020F0603070200060003" pitchFamily="34" charset="0"/>
            </a:endParaRPr>
          </a:p>
        </p:txBody>
      </p:sp>
      <p:sp>
        <p:nvSpPr>
          <p:cNvPr id="34" name="Rounded Rectangle 33"/>
          <p:cNvSpPr/>
          <p:nvPr/>
        </p:nvSpPr>
        <p:spPr>
          <a:xfrm>
            <a:off x="2627085" y="407954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Fossil</a:t>
            </a:r>
          </a:p>
          <a:p>
            <a:pPr algn="ctr"/>
            <a:r>
              <a:rPr lang="en-US" b="1" dirty="0" smtClean="0">
                <a:latin typeface="Comfortaa" panose="020F0603070200060003" pitchFamily="34" charset="0"/>
              </a:rPr>
              <a:t>data</a:t>
            </a:r>
            <a:endParaRPr lang="en-US" b="1" dirty="0">
              <a:latin typeface="Comfortaa" panose="020F0603070200060003" pitchFamily="34" charset="0"/>
            </a:endParaRPr>
          </a:p>
        </p:txBody>
      </p:sp>
      <p:sp>
        <p:nvSpPr>
          <p:cNvPr id="36" name="Rounded Rectangle 35"/>
          <p:cNvSpPr/>
          <p:nvPr/>
        </p:nvSpPr>
        <p:spPr>
          <a:xfrm>
            <a:off x="217714" y="4473445"/>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Emissions data</a:t>
            </a:r>
          </a:p>
          <a:p>
            <a:pPr algn="ctr"/>
            <a:r>
              <a:rPr lang="en-US" sz="1600" b="1" dirty="0" smtClean="0">
                <a:latin typeface="Comfortaa" panose="020F0603070200060003" pitchFamily="34" charset="0"/>
              </a:rPr>
              <a:t>[IPCC, EIA, BP]</a:t>
            </a:r>
            <a:endParaRPr lang="en-US" sz="1600" b="1" dirty="0">
              <a:latin typeface="Comfortaa" panose="020F0603070200060003" pitchFamily="34" charset="0"/>
            </a:endParaRPr>
          </a:p>
        </p:txBody>
      </p:sp>
      <p:sp>
        <p:nvSpPr>
          <p:cNvPr id="37" name="Rounded Rectangle 36"/>
          <p:cNvSpPr/>
          <p:nvPr/>
        </p:nvSpPr>
        <p:spPr>
          <a:xfrm>
            <a:off x="4958238" y="754737"/>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Trade</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400" b="1" dirty="0" smtClean="0">
                <a:latin typeface="Comfortaa" panose="020F0603070200060003" pitchFamily="34" charset="0"/>
              </a:rPr>
              <a:t>[UN COMTRADE]</a:t>
            </a:r>
            <a:endParaRPr lang="en-US" sz="1400" b="1" dirty="0">
              <a:latin typeface="Comfortaa" panose="020F0603070200060003" pitchFamily="34" charset="0"/>
            </a:endParaRPr>
          </a:p>
        </p:txBody>
      </p:sp>
      <p:sp>
        <p:nvSpPr>
          <p:cNvPr id="51" name="Rounded Rectangle 50"/>
          <p:cNvSpPr/>
          <p:nvPr/>
        </p:nvSpPr>
        <p:spPr>
          <a:xfrm>
            <a:off x="2685143" y="1217122"/>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a:t>
            </a:r>
          </a:p>
          <a:p>
            <a:pPr algn="ctr"/>
            <a:r>
              <a:rPr lang="en-US" b="1" dirty="0" smtClean="0">
                <a:latin typeface="Comfortaa" panose="020F0603070200060003" pitchFamily="34" charset="0"/>
              </a:rPr>
              <a:t>EROEI</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52" name="Rounded Rectangle 51"/>
          <p:cNvSpPr/>
          <p:nvPr/>
        </p:nvSpPr>
        <p:spPr>
          <a:xfrm>
            <a:off x="4934850" y="239640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energy data</a:t>
            </a:r>
            <a:endParaRPr lang="en-US" b="1" dirty="0">
              <a:latin typeface="Comfortaa" panose="020F0603070200060003" pitchFamily="34" charset="0"/>
            </a:endParaRPr>
          </a:p>
        </p:txBody>
      </p:sp>
      <p:sp>
        <p:nvSpPr>
          <p:cNvPr id="57" name="Rounded Rectangle 56"/>
          <p:cNvSpPr/>
          <p:nvPr/>
        </p:nvSpPr>
        <p:spPr>
          <a:xfrm>
            <a:off x="7756402" y="1219609"/>
            <a:ext cx="2657959" cy="3361306"/>
          </a:xfrm>
          <a:prstGeom prst="roundRect">
            <a:avLst>
              <a:gd name="adj" fmla="val 3561"/>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Sustainable Energy Transition Paths</a:t>
            </a: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p:txBody>
      </p:sp>
      <p:cxnSp>
        <p:nvCxnSpPr>
          <p:cNvPr id="14" name="Straight Arrow Connector 13"/>
          <p:cNvCxnSpPr>
            <a:stCxn id="10" idx="3"/>
            <a:endCxn id="33" idx="1"/>
          </p:cNvCxnSpPr>
          <p:nvPr/>
        </p:nvCxnSpPr>
        <p:spPr>
          <a:xfrm>
            <a:off x="1930400" y="2538898"/>
            <a:ext cx="696685" cy="59307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2" idx="3"/>
            <a:endCxn id="33" idx="1"/>
          </p:cNvCxnSpPr>
          <p:nvPr/>
        </p:nvCxnSpPr>
        <p:spPr>
          <a:xfrm flipV="1">
            <a:off x="1930400" y="3131975"/>
            <a:ext cx="696685" cy="62612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6" idx="3"/>
            <a:endCxn id="34" idx="1"/>
          </p:cNvCxnSpPr>
          <p:nvPr/>
        </p:nvCxnSpPr>
        <p:spPr>
          <a:xfrm flipV="1">
            <a:off x="1930400" y="4583403"/>
            <a:ext cx="696685" cy="39389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3"/>
            <a:endCxn id="34" idx="1"/>
          </p:cNvCxnSpPr>
          <p:nvPr/>
        </p:nvCxnSpPr>
        <p:spPr>
          <a:xfrm>
            <a:off x="1930400" y="3758099"/>
            <a:ext cx="696685" cy="8253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1" idx="3"/>
            <a:endCxn id="52" idx="1"/>
          </p:cNvCxnSpPr>
          <p:nvPr/>
        </p:nvCxnSpPr>
        <p:spPr>
          <a:xfrm>
            <a:off x="4397829" y="1720977"/>
            <a:ext cx="537021" cy="1179286"/>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3" idx="3"/>
            <a:endCxn id="52" idx="1"/>
          </p:cNvCxnSpPr>
          <p:nvPr/>
        </p:nvCxnSpPr>
        <p:spPr>
          <a:xfrm flipV="1">
            <a:off x="4339771" y="2900263"/>
            <a:ext cx="595079" cy="23171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4" idx="3"/>
            <a:endCxn id="52" idx="1"/>
          </p:cNvCxnSpPr>
          <p:nvPr/>
        </p:nvCxnSpPr>
        <p:spPr>
          <a:xfrm flipV="1">
            <a:off x="4339771" y="2900263"/>
            <a:ext cx="595079" cy="168314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7" idx="3"/>
            <a:endCxn id="57" idx="1"/>
          </p:cNvCxnSpPr>
          <p:nvPr/>
        </p:nvCxnSpPr>
        <p:spPr>
          <a:xfrm>
            <a:off x="6670924" y="1258592"/>
            <a:ext cx="1085478" cy="164167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2" idx="3"/>
            <a:endCxn id="57" idx="1"/>
          </p:cNvCxnSpPr>
          <p:nvPr/>
        </p:nvCxnSpPr>
        <p:spPr>
          <a:xfrm flipV="1">
            <a:off x="6647536" y="2900262"/>
            <a:ext cx="1108866" cy="1"/>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4548081" y="5176391"/>
            <a:ext cx="7442503" cy="13893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sz="2000" cap="none" dirty="0" smtClean="0">
                <a:latin typeface="Comfortaa" panose="020F0603070200060003" pitchFamily="34" charset="0"/>
              </a:rPr>
              <a:t>An automated </a:t>
            </a:r>
            <a:r>
              <a:rPr lang="en-US" sz="2000" cap="none" dirty="0" smtClean="0">
                <a:latin typeface="Comfortaa" panose="020F0603070200060003" pitchFamily="34" charset="0"/>
              </a:rPr>
              <a:t>creation of </a:t>
            </a:r>
            <a:r>
              <a:rPr lang="en-US" sz="2000" b="1" cap="none" dirty="0" smtClean="0">
                <a:solidFill>
                  <a:srgbClr val="D15523"/>
                </a:solidFill>
                <a:latin typeface="Comfortaa" panose="020F0603070200060003" pitchFamily="34" charset="0"/>
              </a:rPr>
              <a:t>feasible</a:t>
            </a:r>
            <a:r>
              <a:rPr lang="en-US" sz="2000" cap="none" dirty="0" smtClean="0">
                <a:solidFill>
                  <a:srgbClr val="D15523"/>
                </a:solidFill>
                <a:latin typeface="Comfortaa" panose="020F0603070200060003" pitchFamily="34" charset="0"/>
              </a:rPr>
              <a:t> </a:t>
            </a:r>
            <a:r>
              <a:rPr lang="en-US" sz="2000" b="1" cap="none" dirty="0" smtClean="0">
                <a:solidFill>
                  <a:srgbClr val="D15523"/>
                </a:solidFill>
                <a:latin typeface="Comfortaa" panose="020F0603070200060003" pitchFamily="34" charset="0"/>
              </a:rPr>
              <a:t>sustainable </a:t>
            </a:r>
          </a:p>
          <a:p>
            <a:pPr algn="ctr"/>
            <a:endParaRPr lang="en-US" sz="2000" b="1" cap="none" dirty="0">
              <a:solidFill>
                <a:srgbClr val="92D050"/>
              </a:solidFill>
              <a:latin typeface="Comfortaa" panose="020F0603070200060003" pitchFamily="34" charset="0"/>
            </a:endParaRPr>
          </a:p>
          <a:p>
            <a:pPr algn="ctr"/>
            <a:r>
              <a:rPr lang="en-US" sz="2000" b="1" cap="none" dirty="0" smtClean="0">
                <a:solidFill>
                  <a:srgbClr val="D15523"/>
                </a:solidFill>
                <a:latin typeface="Comfortaa" panose="020F0603070200060003" pitchFamily="34" charset="0"/>
              </a:rPr>
              <a:t>energy transition paths</a:t>
            </a:r>
            <a:r>
              <a:rPr lang="en-US" sz="2000" cap="none" dirty="0" smtClean="0">
                <a:solidFill>
                  <a:srgbClr val="D15523"/>
                </a:solidFill>
                <a:latin typeface="Comfortaa" panose="020F0603070200060003" pitchFamily="34" charset="0"/>
              </a:rPr>
              <a:t> </a:t>
            </a:r>
            <a:r>
              <a:rPr lang="en-US" sz="2000" cap="none" dirty="0" smtClean="0">
                <a:latin typeface="Comfortaa" panose="020F0603070200060003" pitchFamily="34" charset="0"/>
              </a:rPr>
              <a:t>for the </a:t>
            </a:r>
            <a:r>
              <a:rPr lang="en-US" sz="2000" b="1" cap="none" dirty="0" smtClean="0">
                <a:solidFill>
                  <a:srgbClr val="D15523"/>
                </a:solidFill>
                <a:latin typeface="Comfortaa" panose="020F0603070200060003" pitchFamily="34" charset="0"/>
              </a:rPr>
              <a:t>globe</a:t>
            </a:r>
            <a:r>
              <a:rPr lang="en-US" sz="2000" cap="none" dirty="0" smtClean="0">
                <a:solidFill>
                  <a:srgbClr val="D15523"/>
                </a:solidFill>
                <a:latin typeface="Comfortaa" panose="020F0603070200060003" pitchFamily="34" charset="0"/>
              </a:rPr>
              <a:t> </a:t>
            </a:r>
            <a:r>
              <a:rPr lang="en-US" sz="2000" cap="none" dirty="0" smtClean="0">
                <a:latin typeface="Comfortaa" panose="020F0603070200060003" pitchFamily="34" charset="0"/>
              </a:rPr>
              <a:t>and </a:t>
            </a:r>
            <a:r>
              <a:rPr lang="en-US" sz="2000" b="1" cap="none" dirty="0" smtClean="0">
                <a:solidFill>
                  <a:srgbClr val="D15523"/>
                </a:solidFill>
                <a:latin typeface="Comfortaa" panose="020F0603070200060003" pitchFamily="34" charset="0"/>
              </a:rPr>
              <a:t>all nations</a:t>
            </a:r>
            <a:endParaRPr lang="en-US" sz="2000" b="1" cap="none" dirty="0">
              <a:solidFill>
                <a:srgbClr val="D15523"/>
              </a:solidFill>
              <a:latin typeface="Comfortaa" panose="020F0603070200060003" pitchFamily="34" charset="0"/>
            </a:endParaRPr>
          </a:p>
        </p:txBody>
      </p:sp>
      <p:sp>
        <p:nvSpPr>
          <p:cNvPr id="46" name="Rounded Rectangle 45"/>
          <p:cNvSpPr/>
          <p:nvPr/>
        </p:nvSpPr>
        <p:spPr>
          <a:xfrm>
            <a:off x="4934850" y="4077059"/>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potential</a:t>
            </a:r>
          </a:p>
          <a:p>
            <a:pPr algn="ctr"/>
            <a:r>
              <a:rPr lang="en-US" sz="1600" b="1" dirty="0" smtClean="0">
                <a:latin typeface="Comfortaa" panose="020F0603070200060003" pitchFamily="34" charset="0"/>
              </a:rPr>
              <a:t>[NREL]</a:t>
            </a:r>
            <a:endParaRPr lang="en-US" sz="1600" b="1" dirty="0">
              <a:latin typeface="Comfortaa" panose="020F0603070200060003" pitchFamily="34" charset="0"/>
            </a:endParaRPr>
          </a:p>
        </p:txBody>
      </p:sp>
      <p:sp>
        <p:nvSpPr>
          <p:cNvPr id="49" name="Rounded Rectangle 48"/>
          <p:cNvSpPr/>
          <p:nvPr/>
        </p:nvSpPr>
        <p:spPr>
          <a:xfrm>
            <a:off x="8091146" y="3418632"/>
            <a:ext cx="1988470" cy="808554"/>
          </a:xfrm>
          <a:prstGeom prst="roundRect">
            <a:avLst/>
          </a:prstGeom>
          <a:solidFill>
            <a:schemeClr val="accent4">
              <a:lumMod val="75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Most Feasible Paths</a:t>
            </a:r>
            <a:endParaRPr lang="en-US" b="1" dirty="0">
              <a:latin typeface="Comfortaa" panose="020F0603070200060003" pitchFamily="34" charset="0"/>
            </a:endParaRPr>
          </a:p>
        </p:txBody>
      </p:sp>
      <p:cxnSp>
        <p:nvCxnSpPr>
          <p:cNvPr id="50" name="Straight Arrow Connector 49"/>
          <p:cNvCxnSpPr>
            <a:stCxn id="46" idx="3"/>
            <a:endCxn id="57" idx="1"/>
          </p:cNvCxnSpPr>
          <p:nvPr/>
        </p:nvCxnSpPr>
        <p:spPr>
          <a:xfrm flipV="1">
            <a:off x="6647536" y="2900262"/>
            <a:ext cx="1108866" cy="168065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8489192" y="2396408"/>
            <a:ext cx="1185499" cy="816916"/>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Comfortaa" panose="020F0603070200060003" pitchFamily="34" charset="0"/>
              </a:rPr>
              <a:t>Transition Feasibility Index</a:t>
            </a:r>
            <a:endParaRPr lang="en-US" sz="1400" b="1" dirty="0">
              <a:latin typeface="Comfortaa" panose="020F0603070200060003" pitchFamily="34" charset="0"/>
            </a:endParaRPr>
          </a:p>
        </p:txBody>
      </p:sp>
      <p:cxnSp>
        <p:nvCxnSpPr>
          <p:cNvPr id="67" name="Straight Arrow Connector 66"/>
          <p:cNvCxnSpPr/>
          <p:nvPr/>
        </p:nvCxnSpPr>
        <p:spPr>
          <a:xfrm>
            <a:off x="9929678" y="2442675"/>
            <a:ext cx="13320" cy="820835"/>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8256013" y="2442675"/>
            <a:ext cx="13320" cy="820835"/>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8"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modeling</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8003028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par>
                                <p:cTn id="24" presetID="22" presetClass="entr" presetSubtype="8"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22" presetClass="entr" presetSubtype="8"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wipe(left)">
                                      <p:cBhvr>
                                        <p:cTn id="29" dur="500"/>
                                        <p:tgtEl>
                                          <p:spTgt spid="60"/>
                                        </p:tgtEl>
                                      </p:cBhvr>
                                    </p:animEffect>
                                  </p:childTnLst>
                                </p:cTn>
                              </p:par>
                              <p:par>
                                <p:cTn id="30" presetID="22" presetClass="entr" presetSubtype="8" fill="hold"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500"/>
                                        <p:tgtEl>
                                          <p:spTgt spid="62"/>
                                        </p:tgtEl>
                                      </p:cBhvr>
                                    </p:animEffect>
                                  </p:childTnLst>
                                </p:cTn>
                              </p:par>
                              <p:par>
                                <p:cTn id="33" presetID="22" presetClass="entr" presetSubtype="8"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par>
                                <p:cTn id="49" presetID="22" presetClass="entr" presetSubtype="8"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wipe(left)">
                                      <p:cBhvr>
                                        <p:cTn id="51" dur="500"/>
                                        <p:tgtEl>
                                          <p:spTgt spid="65"/>
                                        </p:tgtEl>
                                      </p:cBhvr>
                                    </p:animEffect>
                                  </p:childTnLst>
                                </p:cTn>
                              </p:par>
                              <p:par>
                                <p:cTn id="52" presetID="22" presetClass="entr" presetSubtype="8"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wipe(left)">
                                      <p:cBhvr>
                                        <p:cTn id="54" dur="500"/>
                                        <p:tgtEl>
                                          <p:spTgt spid="63"/>
                                        </p:tgtEl>
                                      </p:cBhvr>
                                    </p:animEffect>
                                  </p:childTnLst>
                                </p:cTn>
                              </p:par>
                              <p:par>
                                <p:cTn id="55" presetID="22" presetClass="entr" presetSubtype="8"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wipe(left)">
                                      <p:cBhvr>
                                        <p:cTn id="57" dur="500"/>
                                        <p:tgtEl>
                                          <p:spTgt spid="6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left)">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wipe(left)">
                                      <p:cBhvr>
                                        <p:cTn id="70" dur="500"/>
                                        <p:tgtEl>
                                          <p:spTgt spid="57"/>
                                        </p:tgtEl>
                                      </p:cBhvr>
                                    </p:animEffect>
                                  </p:childTnLst>
                                </p:cTn>
                              </p:par>
                              <p:par>
                                <p:cTn id="71" presetID="22" presetClass="entr" presetSubtype="8" fill="hold"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wipe(left)">
                                      <p:cBhvr>
                                        <p:cTn id="73" dur="500"/>
                                        <p:tgtEl>
                                          <p:spTgt spid="71"/>
                                        </p:tgtEl>
                                      </p:cBhvr>
                                    </p:animEffect>
                                  </p:childTnLst>
                                </p:cTn>
                              </p:par>
                              <p:par>
                                <p:cTn id="74" presetID="22" presetClass="entr" presetSubtype="8"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wipe(left)">
                                      <p:cBhvr>
                                        <p:cTn id="76" dur="500"/>
                                        <p:tgtEl>
                                          <p:spTgt spid="74"/>
                                        </p:tgtEl>
                                      </p:cBhvr>
                                    </p:animEffect>
                                  </p:childTnLst>
                                </p:cTn>
                              </p:par>
                              <p:par>
                                <p:cTn id="77" presetID="22" presetClass="entr" presetSubtype="8"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up)">
                                      <p:cBhvr>
                                        <p:cTn id="84" dur="500"/>
                                        <p:tgtEl>
                                          <p:spTgt spid="5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500"/>
                                        <p:tgtEl>
                                          <p:spTgt spid="49"/>
                                        </p:tgtEl>
                                      </p:cBhvr>
                                    </p:animEffect>
                                  </p:childTnLst>
                                </p:cTn>
                              </p:par>
                              <p:par>
                                <p:cTn id="90" presetID="22" presetClass="entr" presetSubtype="1" fill="hold"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up)">
                                      <p:cBhvr>
                                        <p:cTn id="92" dur="500"/>
                                        <p:tgtEl>
                                          <p:spTgt spid="67"/>
                                        </p:tgtEl>
                                      </p:cBhvr>
                                    </p:animEffect>
                                  </p:childTnLst>
                                </p:cTn>
                              </p:par>
                              <p:par>
                                <p:cTn id="93" presetID="22" presetClass="entr" presetSubtype="1" fill="hold"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wipe(up)">
                                      <p:cBhvr>
                                        <p:cTn id="9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animBg="1"/>
      <p:bldP spid="33" grpId="0" animBg="1"/>
      <p:bldP spid="34" grpId="0" animBg="1"/>
      <p:bldP spid="36" grpId="0" animBg="1"/>
      <p:bldP spid="37" grpId="0" animBg="1"/>
      <p:bldP spid="51" grpId="0" animBg="1"/>
      <p:bldP spid="52" grpId="0" animBg="1"/>
      <p:bldP spid="57" grpId="0" animBg="1"/>
      <p:bldP spid="31" grpId="0"/>
      <p:bldP spid="46" grpId="0" animBg="1"/>
      <p:bldP spid="49"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17714" y="3254244"/>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projections</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34" name="Rounded Rectangle 33"/>
          <p:cNvSpPr/>
          <p:nvPr/>
        </p:nvSpPr>
        <p:spPr>
          <a:xfrm>
            <a:off x="2627085" y="407954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Fossil</a:t>
            </a:r>
          </a:p>
          <a:p>
            <a:pPr algn="ctr"/>
            <a:r>
              <a:rPr lang="en-US" b="1" dirty="0" smtClean="0">
                <a:latin typeface="Comfortaa" panose="020F0603070200060003" pitchFamily="34" charset="0"/>
              </a:rPr>
              <a:t>data</a:t>
            </a:r>
            <a:endParaRPr lang="en-US" b="1" dirty="0">
              <a:latin typeface="Comfortaa" panose="020F0603070200060003" pitchFamily="34" charset="0"/>
            </a:endParaRPr>
          </a:p>
        </p:txBody>
      </p:sp>
      <p:sp>
        <p:nvSpPr>
          <p:cNvPr id="36" name="Rounded Rectangle 35"/>
          <p:cNvSpPr/>
          <p:nvPr/>
        </p:nvSpPr>
        <p:spPr>
          <a:xfrm>
            <a:off x="217714" y="4473445"/>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Emissions data</a:t>
            </a:r>
          </a:p>
          <a:p>
            <a:pPr algn="ctr"/>
            <a:r>
              <a:rPr lang="en-US" sz="1600" b="1" dirty="0" smtClean="0">
                <a:latin typeface="Comfortaa" panose="020F0603070200060003" pitchFamily="34" charset="0"/>
              </a:rPr>
              <a:t>[IPCC, EIA, BP]</a:t>
            </a:r>
            <a:endParaRPr lang="en-US" sz="1600" b="1" dirty="0">
              <a:latin typeface="Comfortaa" panose="020F0603070200060003" pitchFamily="34" charset="0"/>
            </a:endParaRPr>
          </a:p>
        </p:txBody>
      </p:sp>
      <p:cxnSp>
        <p:nvCxnSpPr>
          <p:cNvPr id="61" name="Straight Arrow Connector 60"/>
          <p:cNvCxnSpPr>
            <a:stCxn id="36" idx="3"/>
            <a:endCxn id="34" idx="1"/>
          </p:cNvCxnSpPr>
          <p:nvPr/>
        </p:nvCxnSpPr>
        <p:spPr>
          <a:xfrm flipV="1">
            <a:off x="1930400" y="4583403"/>
            <a:ext cx="696685" cy="39389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3"/>
            <a:endCxn id="34" idx="1"/>
          </p:cNvCxnSpPr>
          <p:nvPr/>
        </p:nvCxnSpPr>
        <p:spPr>
          <a:xfrm>
            <a:off x="1930400" y="3758099"/>
            <a:ext cx="696685" cy="8253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1" name="Subtitle 2"/>
          <p:cNvSpPr txBox="1">
            <a:spLocks/>
          </p:cNvSpPr>
          <p:nvPr/>
        </p:nvSpPr>
        <p:spPr>
          <a:xfrm>
            <a:off x="2165738" y="2906874"/>
            <a:ext cx="2635380" cy="8253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smtClean="0">
                <a:latin typeface="Comfortaa" panose="020F0603070200060003" pitchFamily="34" charset="0"/>
              </a:rPr>
              <a:t>Forced </a:t>
            </a:r>
            <a:r>
              <a:rPr lang="en-US" sz="2400" b="1" dirty="0" err="1" smtClean="0">
                <a:latin typeface="Comfortaa" panose="020F0603070200060003" pitchFamily="34" charset="0"/>
              </a:rPr>
              <a:t>Hubbert</a:t>
            </a:r>
            <a:r>
              <a:rPr lang="en-US" sz="2400" b="1" dirty="0" smtClean="0">
                <a:latin typeface="Comfortaa" panose="020F0603070200060003" pitchFamily="34" charset="0"/>
              </a:rPr>
              <a:t> </a:t>
            </a:r>
            <a:br>
              <a:rPr lang="en-US" sz="2400" b="1" dirty="0" smtClean="0">
                <a:latin typeface="Comfortaa" panose="020F0603070200060003" pitchFamily="34" charset="0"/>
              </a:rPr>
            </a:br>
            <a:r>
              <a:rPr lang="en-US" sz="2400" b="1" dirty="0" smtClean="0">
                <a:latin typeface="Comfortaa" panose="020F0603070200060003" pitchFamily="34" charset="0"/>
              </a:rPr>
              <a:t>phase-out</a:t>
            </a:r>
            <a:endParaRPr lang="en-US" sz="2400" b="1" dirty="0">
              <a:latin typeface="Comfortaa" panose="020F0603070200060003" pitchFamily="34" charset="0"/>
            </a:endParaRPr>
          </a:p>
        </p:txBody>
      </p:sp>
      <p:sp>
        <p:nvSpPr>
          <p:cNvPr id="35"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a:p>
            <a:pPr marL="0" indent="0" algn="r">
              <a:buNone/>
            </a:pPr>
            <a:r>
              <a:rPr lang="en-US" sz="1000" dirty="0" smtClean="0">
                <a:latin typeface="Comfortaa" panose="020F0603070200060003" pitchFamily="34" charset="0"/>
              </a:rPr>
              <a:t>Maggio, </a:t>
            </a:r>
            <a:r>
              <a:rPr lang="en-US" sz="1000" dirty="0" err="1" smtClean="0">
                <a:latin typeface="Comfortaa" panose="020F0603070200060003" pitchFamily="34" charset="0"/>
              </a:rPr>
              <a:t>Cacciola</a:t>
            </a:r>
            <a:r>
              <a:rPr lang="en-US" sz="1000" dirty="0" smtClean="0">
                <a:latin typeface="Comfortaa" panose="020F0603070200060003" pitchFamily="34" charset="0"/>
              </a:rPr>
              <a:t> (2012)</a:t>
            </a:r>
            <a:endParaRPr lang="en-US" sz="1000" dirty="0">
              <a:latin typeface="Comfortaa" panose="020F0603070200060003" pitchFamily="34" charset="0"/>
            </a:endParaRPr>
          </a:p>
        </p:txBody>
      </p:sp>
      <p:sp>
        <p:nvSpPr>
          <p:cNvPr id="41" name="Subtitle 2"/>
          <p:cNvSpPr txBox="1">
            <a:spLocks/>
          </p:cNvSpPr>
          <p:nvPr/>
        </p:nvSpPr>
        <p:spPr>
          <a:xfrm>
            <a:off x="6912216" y="3319526"/>
            <a:ext cx="4360588" cy="8253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dirty="0" err="1" smtClean="0">
                <a:latin typeface="Comfortaa" panose="020F0603070200060003" pitchFamily="34" charset="0"/>
              </a:rPr>
              <a:t>Hubbert</a:t>
            </a:r>
            <a:r>
              <a:rPr lang="en-US" sz="2400" b="1" dirty="0" smtClean="0">
                <a:latin typeface="Comfortaa" panose="020F0603070200060003" pitchFamily="34" charset="0"/>
              </a:rPr>
              <a:t> curve multi-variant</a:t>
            </a:r>
            <a:endParaRPr lang="en-US" sz="2400" b="1" dirty="0">
              <a:latin typeface="Comfortaa" panose="020F0603070200060003" pitchFamily="34" charset="0"/>
            </a:endParaRPr>
          </a:p>
        </p:txBody>
      </p:sp>
      <p:sp>
        <p:nvSpPr>
          <p:cNvPr id="42" name="Subtitle 2"/>
          <p:cNvSpPr txBox="1">
            <a:spLocks/>
          </p:cNvSpPr>
          <p:nvPr/>
        </p:nvSpPr>
        <p:spPr>
          <a:xfrm>
            <a:off x="2254879" y="5485277"/>
            <a:ext cx="8471176" cy="59696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b="1" dirty="0" smtClean="0">
                <a:latin typeface="Comfortaa" panose="020F0603070200060003" pitchFamily="34" charset="0"/>
              </a:rPr>
              <a:t>              well-defined</a:t>
            </a:r>
          </a:p>
          <a:p>
            <a:pPr marL="0" indent="0">
              <a:lnSpc>
                <a:spcPct val="130000"/>
              </a:lnSpc>
              <a:buNone/>
            </a:pPr>
            <a:r>
              <a:rPr lang="en-US" sz="2400" b="1" i="1" dirty="0" smtClean="0">
                <a:latin typeface="Comfortaa" panose="020F0603070200060003" pitchFamily="34" charset="0"/>
              </a:rPr>
              <a:t>U</a:t>
            </a:r>
            <a:r>
              <a:rPr lang="en-US" sz="2400" b="1" dirty="0" smtClean="0">
                <a:latin typeface="Comfortaa" panose="020F0603070200060003" pitchFamily="34" charset="0"/>
              </a:rPr>
              <a:t>  limited by carbon cap!</a:t>
            </a:r>
            <a:endParaRPr lang="en-US" sz="2400" b="1" dirty="0">
              <a:latin typeface="Comfortaa" panose="020F0603070200060003" pitchFamily="34" charset="0"/>
            </a:endParaRPr>
          </a:p>
        </p:txBody>
      </p:sp>
      <mc:AlternateContent xmlns:mc="http://schemas.openxmlformats.org/markup-compatibility/2006" xmlns:a14="http://schemas.microsoft.com/office/drawing/2010/main">
        <mc:Choice Requires="a14">
          <p:sp>
            <p:nvSpPr>
              <p:cNvPr id="43" name="TextBox 42"/>
              <p:cNvSpPr txBox="1"/>
              <p:nvPr/>
            </p:nvSpPr>
            <p:spPr>
              <a:xfrm>
                <a:off x="2122414" y="5424228"/>
                <a:ext cx="13610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𝑃</m:t>
                          </m:r>
                        </m:e>
                        <m:sub>
                          <m:r>
                            <a:rPr lang="en-US" sz="3600" b="0" i="1" smtClean="0">
                              <a:latin typeface="Cambria Math" panose="02040503050406030204" pitchFamily="18" charset="0"/>
                            </a:rPr>
                            <m:t>𝑀</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𝑡</m:t>
                          </m:r>
                        </m:e>
                        <m:sub>
                          <m:r>
                            <a:rPr lang="en-US" sz="3600" b="0" i="1" smtClean="0">
                              <a:latin typeface="Cambria Math" panose="02040503050406030204" pitchFamily="18" charset="0"/>
                            </a:rPr>
                            <m:t>𝑀</m:t>
                          </m:r>
                        </m:sub>
                      </m:sSub>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122414" y="5424228"/>
                <a:ext cx="1361014"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508671" y="1009798"/>
                <a:ext cx="9545236" cy="307777"/>
              </a:xfrm>
              <a:prstGeom prst="rect">
                <a:avLst/>
              </a:prstGeom>
              <a:noFill/>
            </p:spPr>
            <p:txBody>
              <a:bodyPr wrap="square" lIns="0" tIns="0" rIns="0" bIns="0" rtlCol="0">
                <a:spAutoFit/>
              </a:bodyPr>
              <a:lstStyle/>
              <a:p>
                <a:pPr algn="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𝑀</m:t>
                        </m:r>
                      </m:sub>
                    </m:sSub>
                  </m:oMath>
                </a14:m>
                <a:r>
                  <a:rPr lang="en-US" sz="2000" b="0" dirty="0" smtClean="0">
                    <a:latin typeface="Comfortaa" panose="020F0603070200060003" pitchFamily="34" charset="0"/>
                  </a:rPr>
                  <a:t> - peak production,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𝑡</m:t>
                        </m:r>
                      </m:e>
                      <m:sub>
                        <m:r>
                          <a:rPr lang="en-US" sz="2000" i="1">
                            <a:latin typeface="Cambria Math" panose="02040503050406030204" pitchFamily="18" charset="0"/>
                          </a:rPr>
                          <m:t>𝑀</m:t>
                        </m:r>
                      </m:sub>
                    </m:sSub>
                  </m:oMath>
                </a14:m>
                <a:r>
                  <a:rPr lang="en-US" sz="2000" b="0" dirty="0" smtClean="0">
                    <a:latin typeface="Comfortaa" panose="020F0603070200060003" pitchFamily="34" charset="0"/>
                  </a:rPr>
                  <a:t> - peak year, </a:t>
                </a:r>
                <a14:m>
                  <m:oMath xmlns:m="http://schemas.openxmlformats.org/officeDocument/2006/math">
                    <m:r>
                      <a:rPr lang="en-US" sz="2000" b="0" i="1" smtClean="0">
                        <a:latin typeface="Cambria Math" panose="02040503050406030204" pitchFamily="18" charset="0"/>
                      </a:rPr>
                      <m:t>𝑈</m:t>
                    </m:r>
                  </m:oMath>
                </a14:m>
                <a:r>
                  <a:rPr lang="en-US" sz="2000" b="0" dirty="0" smtClean="0">
                    <a:latin typeface="Comfortaa" panose="020F0603070200060003" pitchFamily="34" charset="0"/>
                  </a:rPr>
                  <a:t> – ultimately recoverable reserves</a:t>
                </a:r>
              </a:p>
            </p:txBody>
          </p:sp>
        </mc:Choice>
        <mc:Fallback xmlns="">
          <p:sp>
            <p:nvSpPr>
              <p:cNvPr id="47" name="TextBox 46"/>
              <p:cNvSpPr txBox="1">
                <a:spLocks noRot="1" noChangeAspect="1" noMove="1" noResize="1" noEditPoints="1" noAdjustHandles="1" noChangeArrowheads="1" noChangeShapeType="1" noTextEdit="1"/>
              </p:cNvSpPr>
              <p:nvPr/>
            </p:nvSpPr>
            <p:spPr>
              <a:xfrm>
                <a:off x="2508671" y="1009798"/>
                <a:ext cx="9545236" cy="307777"/>
              </a:xfrm>
              <a:prstGeom prst="rect">
                <a:avLst/>
              </a:prstGeom>
              <a:blipFill>
                <a:blip r:embed="rId7"/>
                <a:stretch>
                  <a:fillRect t="-26000" r="-1661" b="-50000"/>
                </a:stretch>
              </a:blipFill>
            </p:spPr>
            <p:txBody>
              <a:bodyPr/>
              <a:lstStyle/>
              <a:p>
                <a:r>
                  <a:rPr lang="en-US">
                    <a:noFill/>
                  </a:rPr>
                  <a:t> </a:t>
                </a:r>
              </a:p>
            </p:txBody>
          </p:sp>
        </mc:Fallback>
      </mc:AlternateContent>
      <p:pic>
        <p:nvPicPr>
          <p:cNvPr id="3" name="Picture 2"/>
          <p:cNvPicPr>
            <a:picLocks noChangeAspect="1"/>
          </p:cNvPicPr>
          <p:nvPr/>
        </p:nvPicPr>
        <p:blipFill>
          <a:blip r:embed="rId8">
            <a:duotone>
              <a:prstClr val="black"/>
              <a:schemeClr val="accent2">
                <a:tint val="45000"/>
                <a:satMod val="400000"/>
              </a:schemeClr>
            </a:duotone>
          </a:blip>
          <a:stretch>
            <a:fillRect/>
          </a:stretch>
        </p:blipFill>
        <p:spPr>
          <a:xfrm>
            <a:off x="292105" y="1593722"/>
            <a:ext cx="11607790" cy="1164437"/>
          </a:xfrm>
          <a:prstGeom prst="rect">
            <a:avLst/>
          </a:prstGeom>
        </p:spPr>
      </p:pic>
      <p:pic>
        <p:nvPicPr>
          <p:cNvPr id="6" name="Picture 5"/>
          <p:cNvPicPr>
            <a:picLocks noChangeAspect="1"/>
          </p:cNvPicPr>
          <p:nvPr/>
        </p:nvPicPr>
        <p:blipFill>
          <a:blip r:embed="rId9">
            <a:duotone>
              <a:prstClr val="black"/>
              <a:schemeClr val="accent2">
                <a:tint val="45000"/>
                <a:satMod val="400000"/>
              </a:schemeClr>
            </a:duotone>
          </a:blip>
          <a:stretch>
            <a:fillRect/>
          </a:stretch>
        </p:blipFill>
        <p:spPr>
          <a:xfrm>
            <a:off x="5049127" y="3993899"/>
            <a:ext cx="6852498" cy="1572904"/>
          </a:xfrm>
          <a:prstGeom prst="rect">
            <a:avLst/>
          </a:prstGeom>
        </p:spPr>
      </p:pic>
      <p:sp>
        <p:nvSpPr>
          <p:cNvPr id="19"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SET modeling</a:t>
            </a:r>
            <a:endParaRPr lang="en-US" sz="2000" dirty="0">
              <a:solidFill>
                <a:srgbClr val="D15523"/>
              </a:solidFill>
              <a:latin typeface="Comfortaa" panose="020F0603070200060003" pitchFamily="34" charset="0"/>
            </a:endParaRPr>
          </a:p>
          <a:p>
            <a:pPr marL="0" indent="0" algn="ctr">
              <a:lnSpc>
                <a:spcPct val="130000"/>
              </a:lnSpc>
              <a:buNone/>
            </a:pP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20260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anim calcmode="lin" valueType="num">
                                      <p:cBhvr>
                                        <p:cTn id="35" dur="1000" fill="hold"/>
                                        <p:tgtEl>
                                          <p:spTgt spid="42"/>
                                        </p:tgtEl>
                                        <p:attrNameLst>
                                          <p:attrName>ppt_x</p:attrName>
                                        </p:attrNameLst>
                                      </p:cBhvr>
                                      <p:tavLst>
                                        <p:tav tm="0">
                                          <p:val>
                                            <p:strVal val="#ppt_x"/>
                                          </p:val>
                                        </p:tav>
                                        <p:tav tm="100000">
                                          <p:val>
                                            <p:strVal val="#ppt_x"/>
                                          </p:val>
                                        </p:tav>
                                      </p:tavLst>
                                    </p:anim>
                                    <p:anim calcmode="lin" valueType="num">
                                      <p:cBhvr>
                                        <p:cTn id="36" dur="1000" fill="hold"/>
                                        <p:tgtEl>
                                          <p:spTgt spid="4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1000"/>
                                        <p:tgtEl>
                                          <p:spTgt spid="43"/>
                                        </p:tgtEl>
                                      </p:cBhvr>
                                    </p:animEffect>
                                    <p:anim calcmode="lin" valueType="num">
                                      <p:cBhvr>
                                        <p:cTn id="40" dur="1000" fill="hold"/>
                                        <p:tgtEl>
                                          <p:spTgt spid="43"/>
                                        </p:tgtEl>
                                        <p:attrNameLst>
                                          <p:attrName>ppt_x</p:attrName>
                                        </p:attrNameLst>
                                      </p:cBhvr>
                                      <p:tavLst>
                                        <p:tav tm="0">
                                          <p:val>
                                            <p:strVal val="#ppt_x"/>
                                          </p:val>
                                        </p:tav>
                                        <p:tav tm="100000">
                                          <p:val>
                                            <p:strVal val="#ppt_x"/>
                                          </p:val>
                                        </p:tav>
                                      </p:tavLst>
                                    </p:anim>
                                    <p:anim calcmode="lin" valueType="num">
                                      <p:cBhvr>
                                        <p:cTn id="4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p:bldP spid="42" grpId="0"/>
      <p:bldP spid="43"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17714" y="2035043"/>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Population projections</a:t>
            </a:r>
          </a:p>
          <a:p>
            <a:pPr algn="ctr"/>
            <a:r>
              <a:rPr lang="en-US" sz="1600" b="1" dirty="0" smtClean="0">
                <a:latin typeface="Comfortaa" panose="020F0603070200060003" pitchFamily="34" charset="0"/>
              </a:rPr>
              <a:t>[UNSD]</a:t>
            </a:r>
            <a:endParaRPr lang="en-US" sz="1600" b="1" dirty="0">
              <a:latin typeface="Comfortaa" panose="020F0603070200060003" pitchFamily="34" charset="0"/>
            </a:endParaRPr>
          </a:p>
        </p:txBody>
      </p:sp>
      <p:sp>
        <p:nvSpPr>
          <p:cNvPr id="32" name="Rounded Rectangle 31"/>
          <p:cNvSpPr/>
          <p:nvPr/>
        </p:nvSpPr>
        <p:spPr>
          <a:xfrm>
            <a:off x="217714" y="3254244"/>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projections</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33" name="Rounded Rectangle 32"/>
          <p:cNvSpPr/>
          <p:nvPr/>
        </p:nvSpPr>
        <p:spPr>
          <a:xfrm>
            <a:off x="2627085" y="2628120"/>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data</a:t>
            </a:r>
            <a:endParaRPr lang="en-US" b="1" dirty="0">
              <a:latin typeface="Comfortaa" panose="020F0603070200060003" pitchFamily="34" charset="0"/>
            </a:endParaRPr>
          </a:p>
        </p:txBody>
      </p:sp>
      <p:sp>
        <p:nvSpPr>
          <p:cNvPr id="34" name="Rounded Rectangle 33"/>
          <p:cNvSpPr/>
          <p:nvPr/>
        </p:nvSpPr>
        <p:spPr>
          <a:xfrm>
            <a:off x="2627085" y="407954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Fossil</a:t>
            </a:r>
          </a:p>
          <a:p>
            <a:pPr algn="ctr"/>
            <a:r>
              <a:rPr lang="en-US" b="1" dirty="0" smtClean="0">
                <a:latin typeface="Comfortaa" panose="020F0603070200060003" pitchFamily="34" charset="0"/>
              </a:rPr>
              <a:t>data</a:t>
            </a:r>
            <a:endParaRPr lang="en-US" b="1" dirty="0">
              <a:latin typeface="Comfortaa" panose="020F0603070200060003" pitchFamily="34" charset="0"/>
            </a:endParaRPr>
          </a:p>
        </p:txBody>
      </p:sp>
      <p:sp>
        <p:nvSpPr>
          <p:cNvPr id="36" name="Rounded Rectangle 35"/>
          <p:cNvSpPr/>
          <p:nvPr/>
        </p:nvSpPr>
        <p:spPr>
          <a:xfrm>
            <a:off x="217714" y="4473445"/>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Emissions data</a:t>
            </a:r>
          </a:p>
          <a:p>
            <a:pPr algn="ctr"/>
            <a:r>
              <a:rPr lang="en-US" sz="1600" b="1" dirty="0" smtClean="0">
                <a:latin typeface="Comfortaa" panose="020F0603070200060003" pitchFamily="34" charset="0"/>
              </a:rPr>
              <a:t>[IPCC, EIA, BP]</a:t>
            </a:r>
            <a:endParaRPr lang="en-US" sz="1600" b="1" dirty="0">
              <a:latin typeface="Comfortaa" panose="020F0603070200060003" pitchFamily="34" charset="0"/>
            </a:endParaRPr>
          </a:p>
        </p:txBody>
      </p:sp>
      <p:sp>
        <p:nvSpPr>
          <p:cNvPr id="51" name="Rounded Rectangle 50"/>
          <p:cNvSpPr/>
          <p:nvPr/>
        </p:nvSpPr>
        <p:spPr>
          <a:xfrm>
            <a:off x="2685143" y="1217122"/>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a:t>
            </a:r>
          </a:p>
          <a:p>
            <a:pPr algn="ctr"/>
            <a:r>
              <a:rPr lang="en-US" b="1" dirty="0" smtClean="0">
                <a:latin typeface="Comfortaa" panose="020F0603070200060003" pitchFamily="34" charset="0"/>
              </a:rPr>
              <a:t>EROEI</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52" name="Rounded Rectangle 51"/>
          <p:cNvSpPr/>
          <p:nvPr/>
        </p:nvSpPr>
        <p:spPr>
          <a:xfrm>
            <a:off x="4934850" y="239640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energy data</a:t>
            </a:r>
            <a:endParaRPr lang="en-US" b="1" dirty="0">
              <a:latin typeface="Comfortaa" panose="020F0603070200060003" pitchFamily="34" charset="0"/>
            </a:endParaRPr>
          </a:p>
        </p:txBody>
      </p:sp>
      <p:cxnSp>
        <p:nvCxnSpPr>
          <p:cNvPr id="14" name="Straight Arrow Connector 13"/>
          <p:cNvCxnSpPr>
            <a:stCxn id="10" idx="3"/>
            <a:endCxn id="33" idx="1"/>
          </p:cNvCxnSpPr>
          <p:nvPr/>
        </p:nvCxnSpPr>
        <p:spPr>
          <a:xfrm>
            <a:off x="1930400" y="2538898"/>
            <a:ext cx="696685" cy="59307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2" idx="3"/>
            <a:endCxn id="33" idx="1"/>
          </p:cNvCxnSpPr>
          <p:nvPr/>
        </p:nvCxnSpPr>
        <p:spPr>
          <a:xfrm flipV="1">
            <a:off x="1930400" y="3131975"/>
            <a:ext cx="696685" cy="62612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6" idx="3"/>
            <a:endCxn id="34" idx="1"/>
          </p:cNvCxnSpPr>
          <p:nvPr/>
        </p:nvCxnSpPr>
        <p:spPr>
          <a:xfrm flipV="1">
            <a:off x="1930400" y="4583403"/>
            <a:ext cx="696685" cy="39389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3"/>
            <a:endCxn id="34" idx="1"/>
          </p:cNvCxnSpPr>
          <p:nvPr/>
        </p:nvCxnSpPr>
        <p:spPr>
          <a:xfrm>
            <a:off x="1930400" y="3758099"/>
            <a:ext cx="696685" cy="8253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1" idx="3"/>
            <a:endCxn id="52" idx="1"/>
          </p:cNvCxnSpPr>
          <p:nvPr/>
        </p:nvCxnSpPr>
        <p:spPr>
          <a:xfrm>
            <a:off x="4397829" y="1720977"/>
            <a:ext cx="537021" cy="1179286"/>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3" idx="3"/>
            <a:endCxn id="52" idx="1"/>
          </p:cNvCxnSpPr>
          <p:nvPr/>
        </p:nvCxnSpPr>
        <p:spPr>
          <a:xfrm flipV="1">
            <a:off x="4339771" y="2900263"/>
            <a:ext cx="595079" cy="23171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4" idx="3"/>
            <a:endCxn id="52" idx="1"/>
          </p:cNvCxnSpPr>
          <p:nvPr/>
        </p:nvCxnSpPr>
        <p:spPr>
          <a:xfrm flipV="1">
            <a:off x="4339771" y="2900263"/>
            <a:ext cx="595079" cy="168314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Subtitle 2"/>
          <p:cNvSpPr txBox="1">
            <a:spLocks/>
          </p:cNvSpPr>
          <p:nvPr/>
        </p:nvSpPr>
        <p:spPr>
          <a:xfrm>
            <a:off x="53758"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dirty="0" smtClean="0">
                <a:latin typeface="Comfortaa" panose="020F0603070200060003" pitchFamily="34" charset="0"/>
              </a:rPr>
              <a:t>Own work for 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(under review)</a:t>
            </a:r>
          </a:p>
        </p:txBody>
      </p:sp>
      <p:sp>
        <p:nvSpPr>
          <p:cNvPr id="3" name="Right Arrow 2"/>
          <p:cNvSpPr/>
          <p:nvPr/>
        </p:nvSpPr>
        <p:spPr>
          <a:xfrm rot="16200000">
            <a:off x="8907854" y="5035158"/>
            <a:ext cx="553130" cy="383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rot="16200000">
            <a:off x="8907854" y="3000563"/>
            <a:ext cx="553130" cy="383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duotone>
              <a:prstClr val="black"/>
              <a:schemeClr val="accent2">
                <a:tint val="45000"/>
                <a:satMod val="400000"/>
              </a:schemeClr>
            </a:duotone>
          </a:blip>
          <a:stretch>
            <a:fillRect/>
          </a:stretch>
        </p:blipFill>
        <p:spPr>
          <a:xfrm>
            <a:off x="2278742" y="5447951"/>
            <a:ext cx="9553260" cy="1243692"/>
          </a:xfrm>
          <a:prstGeom prst="rect">
            <a:avLst/>
          </a:prstGeom>
        </p:spPr>
      </p:pic>
      <p:pic>
        <p:nvPicPr>
          <p:cNvPr id="4" name="Picture 3"/>
          <p:cNvPicPr>
            <a:picLocks noChangeAspect="1"/>
          </p:cNvPicPr>
          <p:nvPr/>
        </p:nvPicPr>
        <p:blipFill>
          <a:blip r:embed="rId3">
            <a:duotone>
              <a:prstClr val="black"/>
              <a:schemeClr val="accent2">
                <a:tint val="45000"/>
                <a:satMod val="400000"/>
              </a:schemeClr>
            </a:duotone>
          </a:blip>
          <a:stretch>
            <a:fillRect/>
          </a:stretch>
        </p:blipFill>
        <p:spPr>
          <a:xfrm>
            <a:off x="5247751" y="3705641"/>
            <a:ext cx="6584251" cy="1127858"/>
          </a:xfrm>
          <a:prstGeom prst="rect">
            <a:avLst/>
          </a:prstGeom>
        </p:spPr>
      </p:pic>
      <mc:AlternateContent xmlns:mc="http://schemas.openxmlformats.org/markup-compatibility/2006">
        <mc:Choice xmlns:a14="http://schemas.microsoft.com/office/drawing/2010/main" Requires="a14">
          <p:sp>
            <p:nvSpPr>
              <p:cNvPr id="23" name="TextBox 22"/>
              <p:cNvSpPr txBox="1"/>
              <p:nvPr/>
            </p:nvSpPr>
            <p:spPr>
              <a:xfrm>
                <a:off x="4880832" y="961906"/>
                <a:ext cx="7116885" cy="15698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400" b="0" i="1" smtClean="0">
                              <a:solidFill>
                                <a:srgbClr val="DB9267"/>
                              </a:solidFill>
                              <a:latin typeface="Cambria Math" panose="02040503050406030204" pitchFamily="18" charset="0"/>
                            </a:rPr>
                          </m:ctrlPr>
                        </m:sSubPr>
                        <m:e>
                          <m:r>
                            <a:rPr lang="en-US" sz="3400" b="0" i="1" smtClean="0">
                              <a:solidFill>
                                <a:srgbClr val="DB9267"/>
                              </a:solidFill>
                              <a:latin typeface="Cambria Math" panose="02040503050406030204" pitchFamily="18" charset="0"/>
                            </a:rPr>
                            <m:t>𝐼</m:t>
                          </m:r>
                        </m:e>
                        <m:sub>
                          <m:r>
                            <a:rPr lang="en-US" sz="3400" b="0" i="1" smtClean="0">
                              <a:solidFill>
                                <a:srgbClr val="DB9267"/>
                              </a:solidFill>
                              <a:latin typeface="Cambria Math" panose="02040503050406030204" pitchFamily="18" charset="0"/>
                            </a:rPr>
                            <m:t>𝑟𝑒𝑛𝑒𝑤𝑎𝑏𝑙𝑒</m:t>
                          </m:r>
                        </m:sub>
                      </m:sSub>
                      <m:r>
                        <a:rPr lang="en-US" sz="3400" b="0" i="1" smtClean="0">
                          <a:solidFill>
                            <a:srgbClr val="DB9267"/>
                          </a:solidFill>
                          <a:latin typeface="Cambria Math" panose="02040503050406030204" pitchFamily="18" charset="0"/>
                        </a:rPr>
                        <m:t>=</m:t>
                      </m:r>
                      <m:f>
                        <m:fPr>
                          <m:ctrlPr>
                            <a:rPr lang="en-US" sz="3400" b="0" i="1" smtClean="0">
                              <a:solidFill>
                                <a:srgbClr val="DB9267"/>
                              </a:solidFill>
                              <a:latin typeface="Cambria Math" panose="02040503050406030204" pitchFamily="18" charset="0"/>
                            </a:rPr>
                          </m:ctrlPr>
                        </m:fPr>
                        <m:num>
                          <m:r>
                            <a:rPr lang="en-US" sz="3400" b="0" i="1" smtClean="0">
                              <a:solidFill>
                                <a:srgbClr val="DB9267"/>
                              </a:solidFill>
                              <a:latin typeface="Cambria Math" panose="02040503050406030204" pitchFamily="18" charset="0"/>
                            </a:rPr>
                            <m:t>𝑑</m:t>
                          </m:r>
                        </m:num>
                        <m:den>
                          <m:r>
                            <a:rPr lang="en-US" sz="3400" b="0" i="1" smtClean="0">
                              <a:solidFill>
                                <a:srgbClr val="DB9267"/>
                              </a:solidFill>
                              <a:latin typeface="Cambria Math" panose="02040503050406030204" pitchFamily="18" charset="0"/>
                            </a:rPr>
                            <m:t>𝑑𝑡</m:t>
                          </m:r>
                        </m:den>
                      </m:f>
                      <m:sSub>
                        <m:sSubPr>
                          <m:ctrlPr>
                            <a:rPr lang="en-US" sz="3400" i="1">
                              <a:solidFill>
                                <a:srgbClr val="DB9267"/>
                              </a:solidFill>
                              <a:latin typeface="Cambria Math" panose="02040503050406030204" pitchFamily="18" charset="0"/>
                            </a:rPr>
                          </m:ctrlPr>
                        </m:sSubPr>
                        <m:e>
                          <m:r>
                            <a:rPr lang="en-US" sz="3400" i="1">
                              <a:solidFill>
                                <a:srgbClr val="DB9267"/>
                              </a:solidFill>
                              <a:latin typeface="Cambria Math" panose="02040503050406030204" pitchFamily="18" charset="0"/>
                            </a:rPr>
                            <m:t>𝐶</m:t>
                          </m:r>
                        </m:e>
                        <m:sub>
                          <m:r>
                            <a:rPr lang="en-US" sz="3400" i="1">
                              <a:solidFill>
                                <a:srgbClr val="DB9267"/>
                              </a:solidFill>
                              <a:latin typeface="Cambria Math" panose="02040503050406030204" pitchFamily="18" charset="0"/>
                            </a:rPr>
                            <m:t>𝑟𝑒𝑛</m:t>
                          </m:r>
                        </m:sub>
                      </m:sSub>
                      <m:r>
                        <a:rPr lang="en-US" sz="3400" b="0" i="1" smtClean="0">
                          <a:solidFill>
                            <a:srgbClr val="DB9267"/>
                          </a:solidFill>
                          <a:latin typeface="Cambria Math" panose="02040503050406030204" pitchFamily="18" charset="0"/>
                        </a:rPr>
                        <m:t>+</m:t>
                      </m:r>
                      <m:f>
                        <m:fPr>
                          <m:ctrlPr>
                            <a:rPr lang="en-US" sz="3400" b="0" i="1" smtClean="0">
                              <a:solidFill>
                                <a:srgbClr val="DB9267"/>
                              </a:solidFill>
                              <a:latin typeface="Cambria Math" panose="02040503050406030204" pitchFamily="18" charset="0"/>
                            </a:rPr>
                          </m:ctrlPr>
                        </m:fPr>
                        <m:num>
                          <m:r>
                            <a:rPr lang="en-US" sz="3400" b="0" i="1" smtClean="0">
                              <a:solidFill>
                                <a:srgbClr val="DB9267"/>
                              </a:solidFill>
                              <a:latin typeface="Cambria Math" panose="02040503050406030204" pitchFamily="18" charset="0"/>
                            </a:rPr>
                            <m:t>1</m:t>
                          </m:r>
                        </m:num>
                        <m:den>
                          <m:r>
                            <a:rPr lang="en-US" sz="3400" b="0" i="1" smtClean="0">
                              <a:solidFill>
                                <a:srgbClr val="DB9267"/>
                              </a:solidFill>
                              <a:latin typeface="Cambria Math" panose="02040503050406030204" pitchFamily="18" charset="0"/>
                            </a:rPr>
                            <m:t>𝑐</m:t>
                          </m:r>
                        </m:den>
                      </m:f>
                      <m:nary>
                        <m:naryPr>
                          <m:limLoc m:val="undOvr"/>
                          <m:ctrlPr>
                            <a:rPr lang="en-US" sz="3400" b="0" i="1" smtClean="0">
                              <a:solidFill>
                                <a:srgbClr val="DB9267"/>
                              </a:solidFill>
                              <a:latin typeface="Cambria Math" panose="02040503050406030204" pitchFamily="18" charset="0"/>
                            </a:rPr>
                          </m:ctrlPr>
                        </m:naryPr>
                        <m:sub>
                          <m:r>
                            <m:rPr>
                              <m:brk m:alnAt="8"/>
                            </m:rPr>
                            <a:rPr lang="en-US" sz="3400" b="0" i="1" smtClean="0">
                              <a:solidFill>
                                <a:srgbClr val="DB9267"/>
                              </a:solidFill>
                              <a:latin typeface="Cambria Math" panose="02040503050406030204" pitchFamily="18" charset="0"/>
                            </a:rPr>
                            <m:t>𝑡</m:t>
                          </m:r>
                          <m:r>
                            <a:rPr lang="en-US" sz="3400" b="0" i="1" smtClean="0">
                              <a:solidFill>
                                <a:srgbClr val="DB9267"/>
                              </a:solidFill>
                              <a:latin typeface="Cambria Math" panose="02040503050406030204" pitchFamily="18" charset="0"/>
                            </a:rPr>
                            <m:t>−</m:t>
                          </m:r>
                          <m:r>
                            <a:rPr lang="en-US" sz="3400" b="0" i="1" smtClean="0">
                              <a:solidFill>
                                <a:srgbClr val="DB9267"/>
                              </a:solidFill>
                              <a:latin typeface="Cambria Math" panose="02040503050406030204" pitchFamily="18" charset="0"/>
                            </a:rPr>
                            <m:t>𝐿</m:t>
                          </m:r>
                        </m:sub>
                        <m:sup>
                          <m:r>
                            <a:rPr lang="en-US" sz="3400" b="0" i="1" smtClean="0">
                              <a:solidFill>
                                <a:srgbClr val="DB9267"/>
                              </a:solidFill>
                              <a:latin typeface="Cambria Math" panose="02040503050406030204" pitchFamily="18" charset="0"/>
                            </a:rPr>
                            <m:t>𝑡</m:t>
                          </m:r>
                        </m:sup>
                        <m:e>
                          <m:sSub>
                            <m:sSubPr>
                              <m:ctrlPr>
                                <a:rPr lang="en-US" sz="3400" b="0" i="1" smtClean="0">
                                  <a:solidFill>
                                    <a:srgbClr val="DB9267"/>
                                  </a:solidFill>
                                  <a:latin typeface="Cambria Math" panose="02040503050406030204" pitchFamily="18" charset="0"/>
                                </a:rPr>
                              </m:ctrlPr>
                            </m:sSubPr>
                            <m:e>
                              <m:r>
                                <a:rPr lang="en-US" sz="3400" b="0" i="1" smtClean="0">
                                  <a:solidFill>
                                    <a:srgbClr val="DB9267"/>
                                  </a:solidFill>
                                  <a:latin typeface="Cambria Math" panose="02040503050406030204" pitchFamily="18" charset="0"/>
                                </a:rPr>
                                <m:t>𝐼</m:t>
                              </m:r>
                            </m:e>
                            <m:sub>
                              <m:r>
                                <a:rPr lang="en-US" sz="3400" b="0" i="1" smtClean="0">
                                  <a:solidFill>
                                    <a:srgbClr val="DB9267"/>
                                  </a:solidFill>
                                  <a:latin typeface="Cambria Math" panose="02040503050406030204" pitchFamily="18" charset="0"/>
                                </a:rPr>
                                <m:t>𝑟𝑒𝑛𝑒𝑤𝑎𝑏𝑙𝑒</m:t>
                              </m:r>
                            </m:sub>
                          </m:sSub>
                        </m:e>
                      </m:nary>
                    </m:oMath>
                  </m:oMathPara>
                </a14:m>
                <a:endParaRPr lang="en-US" sz="3400" dirty="0">
                  <a:solidFill>
                    <a:srgbClr val="DB9267"/>
                  </a:solidFill>
                </a:endParaRPr>
              </a:p>
            </p:txBody>
          </p:sp>
        </mc:Choice>
        <mc:Fallback>
          <p:sp>
            <p:nvSpPr>
              <p:cNvPr id="23" name="TextBox 22"/>
              <p:cNvSpPr txBox="1">
                <a:spLocks noRot="1" noChangeAspect="1" noMove="1" noResize="1" noEditPoints="1" noAdjustHandles="1" noChangeArrowheads="1" noChangeShapeType="1" noTextEdit="1"/>
              </p:cNvSpPr>
              <p:nvPr/>
            </p:nvSpPr>
            <p:spPr>
              <a:xfrm>
                <a:off x="4880832" y="961906"/>
                <a:ext cx="7116885" cy="1569853"/>
              </a:xfrm>
              <a:prstGeom prst="rect">
                <a:avLst/>
              </a:prstGeom>
              <a:blipFill rotWithShape="0">
                <a:blip r:embed="rId4"/>
                <a:stretch>
                  <a:fillRect/>
                </a:stretch>
              </a:blipFill>
            </p:spPr>
            <p:txBody>
              <a:bodyPr/>
              <a:lstStyle/>
              <a:p>
                <a:r>
                  <a:rPr lang="en-US">
                    <a:noFill/>
                  </a:rPr>
                  <a:t> </a:t>
                </a:r>
              </a:p>
            </p:txBody>
          </p:sp>
        </mc:Fallback>
      </mc:AlternateContent>
      <p:sp>
        <p:nvSpPr>
          <p:cNvPr id="26"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SET modeling</a:t>
            </a:r>
            <a:endParaRPr lang="en-US" sz="2000" dirty="0">
              <a:solidFill>
                <a:srgbClr val="D15523"/>
              </a:solidFill>
              <a:latin typeface="Comfortaa" panose="020F0603070200060003" pitchFamily="34" charset="0"/>
            </a:endParaRPr>
          </a:p>
          <a:p>
            <a:pPr marL="0" indent="0" algn="ctr">
              <a:lnSpc>
                <a:spcPct val="130000"/>
              </a:lnSpc>
              <a:buNone/>
            </a:pP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417156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down)">
                                      <p:cBhvr>
                                        <p:cTn id="29" dur="500"/>
                                        <p:tgtEl>
                                          <p:spTgt spid="42"/>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 grpId="0" animBg="1"/>
      <p:bldP spid="42" grpId="0" animBg="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17714" y="2035043"/>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Population projections</a:t>
            </a:r>
          </a:p>
          <a:p>
            <a:pPr algn="ctr"/>
            <a:r>
              <a:rPr lang="en-US" sz="1600" b="1" dirty="0" smtClean="0">
                <a:latin typeface="Comfortaa" panose="020F0603070200060003" pitchFamily="34" charset="0"/>
              </a:rPr>
              <a:t>[UNSD]</a:t>
            </a:r>
            <a:endParaRPr lang="en-US" sz="1600" b="1" dirty="0">
              <a:latin typeface="Comfortaa" panose="020F0603070200060003" pitchFamily="34" charset="0"/>
            </a:endParaRPr>
          </a:p>
        </p:txBody>
      </p:sp>
      <p:sp>
        <p:nvSpPr>
          <p:cNvPr id="32" name="Rounded Rectangle 31"/>
          <p:cNvSpPr/>
          <p:nvPr/>
        </p:nvSpPr>
        <p:spPr>
          <a:xfrm>
            <a:off x="217714" y="3254244"/>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projections</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33" name="Rounded Rectangle 32"/>
          <p:cNvSpPr/>
          <p:nvPr/>
        </p:nvSpPr>
        <p:spPr>
          <a:xfrm>
            <a:off x="2627085" y="2628120"/>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data</a:t>
            </a:r>
            <a:endParaRPr lang="en-US" b="1" dirty="0">
              <a:latin typeface="Comfortaa" panose="020F0603070200060003" pitchFamily="34" charset="0"/>
            </a:endParaRPr>
          </a:p>
        </p:txBody>
      </p:sp>
      <p:sp>
        <p:nvSpPr>
          <p:cNvPr id="34" name="Rounded Rectangle 33"/>
          <p:cNvSpPr/>
          <p:nvPr/>
        </p:nvSpPr>
        <p:spPr>
          <a:xfrm>
            <a:off x="2627085" y="407954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Fossil</a:t>
            </a:r>
          </a:p>
          <a:p>
            <a:pPr algn="ctr"/>
            <a:r>
              <a:rPr lang="en-US" b="1" dirty="0" smtClean="0">
                <a:latin typeface="Comfortaa" panose="020F0603070200060003" pitchFamily="34" charset="0"/>
              </a:rPr>
              <a:t>data</a:t>
            </a:r>
            <a:endParaRPr lang="en-US" b="1" dirty="0">
              <a:latin typeface="Comfortaa" panose="020F0603070200060003" pitchFamily="34" charset="0"/>
            </a:endParaRPr>
          </a:p>
        </p:txBody>
      </p:sp>
      <p:sp>
        <p:nvSpPr>
          <p:cNvPr id="36" name="Rounded Rectangle 35"/>
          <p:cNvSpPr/>
          <p:nvPr/>
        </p:nvSpPr>
        <p:spPr>
          <a:xfrm>
            <a:off x="217714" y="4473445"/>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Emissions data</a:t>
            </a:r>
          </a:p>
          <a:p>
            <a:pPr algn="ctr"/>
            <a:r>
              <a:rPr lang="en-US" sz="1600" b="1" dirty="0" smtClean="0">
                <a:latin typeface="Comfortaa" panose="020F0603070200060003" pitchFamily="34" charset="0"/>
              </a:rPr>
              <a:t>[IPCC, EIA, BP]</a:t>
            </a:r>
            <a:endParaRPr lang="en-US" sz="1600" b="1" dirty="0">
              <a:latin typeface="Comfortaa" panose="020F0603070200060003" pitchFamily="34" charset="0"/>
            </a:endParaRPr>
          </a:p>
        </p:txBody>
      </p:sp>
      <p:sp>
        <p:nvSpPr>
          <p:cNvPr id="51" name="Rounded Rectangle 50"/>
          <p:cNvSpPr/>
          <p:nvPr/>
        </p:nvSpPr>
        <p:spPr>
          <a:xfrm>
            <a:off x="2685143" y="1217122"/>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a:t>
            </a:r>
          </a:p>
          <a:p>
            <a:pPr algn="ctr"/>
            <a:r>
              <a:rPr lang="en-US" b="1" dirty="0" smtClean="0">
                <a:latin typeface="Comfortaa" panose="020F0603070200060003" pitchFamily="34" charset="0"/>
              </a:rPr>
              <a:t>EROEI</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cxnSp>
        <p:nvCxnSpPr>
          <p:cNvPr id="14" name="Straight Arrow Connector 13"/>
          <p:cNvCxnSpPr>
            <a:stCxn id="10" idx="3"/>
            <a:endCxn id="33" idx="1"/>
          </p:cNvCxnSpPr>
          <p:nvPr/>
        </p:nvCxnSpPr>
        <p:spPr>
          <a:xfrm>
            <a:off x="1930400" y="2538898"/>
            <a:ext cx="696685" cy="59307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2" idx="3"/>
            <a:endCxn id="33" idx="1"/>
          </p:cNvCxnSpPr>
          <p:nvPr/>
        </p:nvCxnSpPr>
        <p:spPr>
          <a:xfrm flipV="1">
            <a:off x="1930400" y="3131975"/>
            <a:ext cx="696685" cy="62612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6" idx="3"/>
            <a:endCxn id="34" idx="1"/>
          </p:cNvCxnSpPr>
          <p:nvPr/>
        </p:nvCxnSpPr>
        <p:spPr>
          <a:xfrm flipV="1">
            <a:off x="1930400" y="4583403"/>
            <a:ext cx="696685" cy="39389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3"/>
            <a:endCxn id="34" idx="1"/>
          </p:cNvCxnSpPr>
          <p:nvPr/>
        </p:nvCxnSpPr>
        <p:spPr>
          <a:xfrm>
            <a:off x="1930400" y="3758099"/>
            <a:ext cx="696685" cy="8253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3" idx="3"/>
            <a:endCxn id="52" idx="1"/>
          </p:cNvCxnSpPr>
          <p:nvPr/>
        </p:nvCxnSpPr>
        <p:spPr>
          <a:xfrm flipV="1">
            <a:off x="4339771" y="2900263"/>
            <a:ext cx="595079" cy="23171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4" idx="3"/>
            <a:endCxn id="52" idx="1"/>
          </p:cNvCxnSpPr>
          <p:nvPr/>
        </p:nvCxnSpPr>
        <p:spPr>
          <a:xfrm flipV="1">
            <a:off x="4339771" y="2900263"/>
            <a:ext cx="595079" cy="168314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Subtitle 2"/>
          <p:cNvSpPr txBox="1">
            <a:spLocks/>
          </p:cNvSpPr>
          <p:nvPr/>
        </p:nvSpPr>
        <p:spPr>
          <a:xfrm>
            <a:off x="53758"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dirty="0" smtClean="0">
                <a:latin typeface="Comfortaa" panose="020F0603070200060003" pitchFamily="34" charset="0"/>
              </a:rPr>
              <a:t>Own work for Sgouridis, </a:t>
            </a:r>
            <a:r>
              <a:rPr lang="en-US" sz="1000" dirty="0" err="1" smtClean="0">
                <a:latin typeface="Comfortaa" panose="020F0603070200060003" pitchFamily="34" charset="0"/>
              </a:rPr>
              <a:t>Bardi</a:t>
            </a:r>
            <a:r>
              <a:rPr lang="en-US" sz="1000" dirty="0" smtClean="0">
                <a:latin typeface="Comfortaa" panose="020F0603070200060003" pitchFamily="34" charset="0"/>
              </a:rPr>
              <a:t>, Csala (under review)</a:t>
            </a:r>
          </a:p>
        </p:txBody>
      </p:sp>
      <p:cxnSp>
        <p:nvCxnSpPr>
          <p:cNvPr id="63" name="Straight Arrow Connector 62"/>
          <p:cNvCxnSpPr>
            <a:stCxn id="51" idx="3"/>
            <a:endCxn id="52" idx="1"/>
          </p:cNvCxnSpPr>
          <p:nvPr/>
        </p:nvCxnSpPr>
        <p:spPr>
          <a:xfrm>
            <a:off x="4397829" y="1720977"/>
            <a:ext cx="537021" cy="1179286"/>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934850" y="754737"/>
            <a:ext cx="5479511" cy="4330031"/>
            <a:chOff x="4934850" y="754737"/>
            <a:chExt cx="5479511" cy="4330031"/>
          </a:xfrm>
        </p:grpSpPr>
        <p:sp>
          <p:nvSpPr>
            <p:cNvPr id="52" name="Rounded Rectangle 51"/>
            <p:cNvSpPr/>
            <p:nvPr/>
          </p:nvSpPr>
          <p:spPr>
            <a:xfrm>
              <a:off x="4934850" y="239640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energy data</a:t>
              </a:r>
              <a:endParaRPr lang="en-US" b="1" dirty="0">
                <a:latin typeface="Comfortaa" panose="020F0603070200060003" pitchFamily="34" charset="0"/>
              </a:endParaRPr>
            </a:p>
          </p:txBody>
        </p:sp>
        <p:sp>
          <p:nvSpPr>
            <p:cNvPr id="25" name="Rounded Rectangle 24"/>
            <p:cNvSpPr/>
            <p:nvPr/>
          </p:nvSpPr>
          <p:spPr>
            <a:xfrm>
              <a:off x="4958238" y="754737"/>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Trade</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400" b="1" dirty="0" smtClean="0">
                  <a:latin typeface="Comfortaa" panose="020F0603070200060003" pitchFamily="34" charset="0"/>
                </a:rPr>
                <a:t>[UN COMTRADE]</a:t>
              </a:r>
              <a:endParaRPr lang="en-US" sz="1400" b="1" dirty="0">
                <a:latin typeface="Comfortaa" panose="020F0603070200060003" pitchFamily="34" charset="0"/>
              </a:endParaRPr>
            </a:p>
          </p:txBody>
        </p:sp>
        <p:sp>
          <p:nvSpPr>
            <p:cNvPr id="26" name="Rounded Rectangle 25"/>
            <p:cNvSpPr/>
            <p:nvPr/>
          </p:nvSpPr>
          <p:spPr>
            <a:xfrm>
              <a:off x="7756402" y="1219609"/>
              <a:ext cx="2657959" cy="3361306"/>
            </a:xfrm>
            <a:prstGeom prst="roundRect">
              <a:avLst>
                <a:gd name="adj" fmla="val 3561"/>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Sustainable Energy Transition Paths</a:t>
              </a: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p:txBody>
        </p:sp>
        <p:cxnSp>
          <p:nvCxnSpPr>
            <p:cNvPr id="27" name="Straight Arrow Connector 26"/>
            <p:cNvCxnSpPr>
              <a:stCxn id="25" idx="3"/>
              <a:endCxn id="26" idx="1"/>
            </p:cNvCxnSpPr>
            <p:nvPr/>
          </p:nvCxnSpPr>
          <p:spPr>
            <a:xfrm>
              <a:off x="6670924" y="1258592"/>
              <a:ext cx="1085478" cy="164167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6" idx="1"/>
            </p:cNvCxnSpPr>
            <p:nvPr/>
          </p:nvCxnSpPr>
          <p:spPr>
            <a:xfrm flipV="1">
              <a:off x="6647536" y="2900262"/>
              <a:ext cx="1108866" cy="1"/>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4934850" y="4077059"/>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potential</a:t>
              </a:r>
            </a:p>
            <a:p>
              <a:pPr algn="ctr"/>
              <a:r>
                <a:rPr lang="en-US" sz="1600" b="1" dirty="0" smtClean="0">
                  <a:latin typeface="Comfortaa" panose="020F0603070200060003" pitchFamily="34" charset="0"/>
                </a:rPr>
                <a:t>[NREL]</a:t>
              </a:r>
              <a:endParaRPr lang="en-US" sz="1600" b="1" dirty="0">
                <a:latin typeface="Comfortaa" panose="020F0603070200060003" pitchFamily="34" charset="0"/>
              </a:endParaRPr>
            </a:p>
          </p:txBody>
        </p:sp>
        <p:cxnSp>
          <p:nvCxnSpPr>
            <p:cNvPr id="30" name="Straight Arrow Connector 29"/>
            <p:cNvCxnSpPr>
              <a:stCxn id="29" idx="3"/>
              <a:endCxn id="26" idx="1"/>
            </p:cNvCxnSpPr>
            <p:nvPr/>
          </p:nvCxnSpPr>
          <p:spPr>
            <a:xfrm flipV="1">
              <a:off x="6647536" y="2900262"/>
              <a:ext cx="1108866" cy="168065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31"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SET modeling</a:t>
            </a:r>
            <a:endParaRPr lang="en-US" sz="2000" dirty="0">
              <a:solidFill>
                <a:srgbClr val="D15523"/>
              </a:solidFill>
              <a:latin typeface="Comfortaa" panose="020F0603070200060003" pitchFamily="34" charset="0"/>
            </a:endParaRPr>
          </a:p>
          <a:p>
            <a:pPr marL="0" indent="0" algn="ctr">
              <a:lnSpc>
                <a:spcPct val="130000"/>
              </a:lnSpc>
              <a:buNone/>
            </a:pP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32592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4"/>
                                        </p:tgtEl>
                                      </p:cBhvr>
                                    </p:animEffect>
                                    <p:set>
                                      <p:cBhvr>
                                        <p:cTn id="16" dur="1" fill="hold">
                                          <p:stCondLst>
                                            <p:cond delay="499"/>
                                          </p:stCondLst>
                                        </p:cTn>
                                        <p:tgtEl>
                                          <p:spTgt spid="3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51"/>
                                        </p:tgtEl>
                                      </p:cBhvr>
                                    </p:animEffect>
                                    <p:set>
                                      <p:cBhvr>
                                        <p:cTn id="22" dur="1" fill="hold">
                                          <p:stCondLst>
                                            <p:cond delay="499"/>
                                          </p:stCondLst>
                                        </p:cTn>
                                        <p:tgtEl>
                                          <p:spTgt spid="5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60"/>
                                        </p:tgtEl>
                                      </p:cBhvr>
                                    </p:animEffect>
                                    <p:set>
                                      <p:cBhvr>
                                        <p:cTn id="28" dur="1" fill="hold">
                                          <p:stCondLst>
                                            <p:cond delay="499"/>
                                          </p:stCondLst>
                                        </p:cTn>
                                        <p:tgtEl>
                                          <p:spTgt spid="6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1"/>
                                        </p:tgtEl>
                                      </p:cBhvr>
                                    </p:animEffect>
                                    <p:set>
                                      <p:cBhvr>
                                        <p:cTn id="31" dur="1" fill="hold">
                                          <p:stCondLst>
                                            <p:cond delay="499"/>
                                          </p:stCondLst>
                                        </p:cTn>
                                        <p:tgtEl>
                                          <p:spTgt spid="6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62"/>
                                        </p:tgtEl>
                                      </p:cBhvr>
                                    </p:animEffect>
                                    <p:set>
                                      <p:cBhvr>
                                        <p:cTn id="34" dur="1" fill="hold">
                                          <p:stCondLst>
                                            <p:cond delay="499"/>
                                          </p:stCondLst>
                                        </p:cTn>
                                        <p:tgtEl>
                                          <p:spTgt spid="6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5"/>
                                        </p:tgtEl>
                                      </p:cBhvr>
                                    </p:animEffect>
                                    <p:set>
                                      <p:cBhvr>
                                        <p:cTn id="37" dur="1" fill="hold">
                                          <p:stCondLst>
                                            <p:cond delay="499"/>
                                          </p:stCondLst>
                                        </p:cTn>
                                        <p:tgtEl>
                                          <p:spTgt spid="6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68"/>
                                        </p:tgtEl>
                                      </p:cBhvr>
                                    </p:animEffect>
                                    <p:set>
                                      <p:cBhvr>
                                        <p:cTn id="40" dur="1" fill="hold">
                                          <p:stCondLst>
                                            <p:cond delay="499"/>
                                          </p:stCondLst>
                                        </p:cTn>
                                        <p:tgtEl>
                                          <p:spTgt spid="6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63"/>
                                        </p:tgtEl>
                                      </p:cBhvr>
                                    </p:animEffect>
                                    <p:set>
                                      <p:cBhvr>
                                        <p:cTn id="43" dur="1" fill="hold">
                                          <p:stCondLst>
                                            <p:cond delay="499"/>
                                          </p:stCondLst>
                                        </p:cTn>
                                        <p:tgtEl>
                                          <p:spTgt spid="63"/>
                                        </p:tgtEl>
                                        <p:attrNameLst>
                                          <p:attrName>style.visibility</p:attrName>
                                        </p:attrNameLst>
                                      </p:cBhvr>
                                      <p:to>
                                        <p:strVal val="hidden"/>
                                      </p:to>
                                    </p:set>
                                  </p:childTnLst>
                                </p:cTn>
                              </p:par>
                              <p:par>
                                <p:cTn id="44" presetID="42" presetClass="path" presetSubtype="0" accel="50000" decel="50000" fill="hold" nodeType="withEffect">
                                  <p:stCondLst>
                                    <p:cond delay="0"/>
                                  </p:stCondLst>
                                  <p:childTnLst>
                                    <p:animMotion origin="layout" path="M 2.91667E-6 -4.44444E-6 L -0.38203 0.15139 " pathEditMode="relative" rAng="0" ptsTypes="AA">
                                      <p:cBhvr>
                                        <p:cTn id="45" dur="2000" fill="hold"/>
                                        <p:tgtEl>
                                          <p:spTgt spid="6"/>
                                        </p:tgtEl>
                                        <p:attrNameLst>
                                          <p:attrName>ppt_x</p:attrName>
                                          <p:attrName>ppt_y</p:attrName>
                                        </p:attrNameLst>
                                      </p:cBhvr>
                                      <p:rCtr x="-19102" y="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animBg="1"/>
      <p:bldP spid="33" grpId="0" animBg="1"/>
      <p:bldP spid="34" grpId="0" animBg="1"/>
      <p:bldP spid="36" grpId="0" animBg="1"/>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4745" y="3237582"/>
            <a:ext cx="12646890"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lnSpc>
                <a:spcPct val="120000"/>
              </a:lnSpc>
            </a:pPr>
            <a:r>
              <a:rPr lang="en-US" sz="4400" cap="none" dirty="0">
                <a:latin typeface="Comfortaa" panose="020F0603070200060003" pitchFamily="34" charset="0"/>
              </a:rPr>
              <a:t>A data-driven dynamic net-energy </a:t>
            </a:r>
            <a:r>
              <a:rPr lang="en-US" sz="4400" cap="none" dirty="0" smtClean="0">
                <a:latin typeface="Comfortaa" panose="020F0603070200060003" pitchFamily="34" charset="0"/>
              </a:rPr>
              <a:t/>
            </a:r>
            <a:br>
              <a:rPr lang="en-US" sz="4400" cap="none" dirty="0" smtClean="0">
                <a:latin typeface="Comfortaa" panose="020F0603070200060003" pitchFamily="34" charset="0"/>
              </a:rPr>
            </a:br>
            <a:r>
              <a:rPr lang="en-US" sz="4400" cap="none" dirty="0" smtClean="0">
                <a:latin typeface="Comfortaa" panose="020F0603070200060003" pitchFamily="34" charset="0"/>
              </a:rPr>
              <a:t>analysis </a:t>
            </a:r>
            <a:r>
              <a:rPr lang="en-US" sz="4400" cap="none" dirty="0">
                <a:latin typeface="Comfortaa" panose="020F0603070200060003" pitchFamily="34" charset="0"/>
              </a:rPr>
              <a:t>of global and national </a:t>
            </a:r>
            <a:r>
              <a:rPr lang="en-US" sz="4400" cap="none" dirty="0" smtClean="0">
                <a:latin typeface="Comfortaa" panose="020F0603070200060003" pitchFamily="34" charset="0"/>
              </a:rPr>
              <a:t/>
            </a:r>
            <a:br>
              <a:rPr lang="en-US" sz="4400" cap="none" dirty="0" smtClean="0">
                <a:latin typeface="Comfortaa" panose="020F0603070200060003" pitchFamily="34" charset="0"/>
              </a:rPr>
            </a:br>
            <a:r>
              <a:rPr lang="en-US" sz="4400" cap="none" dirty="0" smtClean="0">
                <a:latin typeface="Comfortaa" panose="020F0603070200060003" pitchFamily="34" charset="0"/>
              </a:rPr>
              <a:t>sustainable </a:t>
            </a:r>
            <a:r>
              <a:rPr lang="en-US" sz="4400" b="1" cap="none" dirty="0">
                <a:solidFill>
                  <a:srgbClr val="D15523"/>
                </a:solidFill>
                <a:latin typeface="Comfortaa" panose="020F0603070200060003" pitchFamily="34" charset="0"/>
              </a:rPr>
              <a:t>energy</a:t>
            </a:r>
            <a:r>
              <a:rPr lang="en-US" sz="4400" cap="none" dirty="0">
                <a:solidFill>
                  <a:srgbClr val="D15523"/>
                </a:solidFill>
                <a:latin typeface="Comfortaa" panose="020F0603070200060003" pitchFamily="34" charset="0"/>
              </a:rPr>
              <a:t> </a:t>
            </a:r>
            <a:r>
              <a:rPr lang="en-US" sz="4400" cap="none" dirty="0">
                <a:latin typeface="Comfortaa" panose="020F0603070200060003" pitchFamily="34" charset="0"/>
              </a:rPr>
              <a:t>transition paths</a:t>
            </a:r>
          </a:p>
        </p:txBody>
      </p:sp>
    </p:spTree>
    <p:extLst>
      <p:ext uri="{BB962C8B-B14F-4D97-AF65-F5344CB8AC3E}">
        <p14:creationId xmlns:p14="http://schemas.microsoft.com/office/powerpoint/2010/main" val="1261002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ubtitle 2"/>
          <p:cNvSpPr txBox="1">
            <a:spLocks/>
          </p:cNvSpPr>
          <p:nvPr/>
        </p:nvSpPr>
        <p:spPr>
          <a:xfrm>
            <a:off x="53758"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dirty="0" smtClean="0">
                <a:latin typeface="Comfortaa" panose="020F0603070200060003" pitchFamily="34" charset="0"/>
              </a:rPr>
              <a:t>Own work for Sgouridis, Bardi, Csala </a:t>
            </a:r>
            <a:r>
              <a:rPr lang="en-US" sz="1000" dirty="0" smtClean="0">
                <a:latin typeface="Comfortaa" panose="020F0603070200060003" pitchFamily="34" charset="0"/>
              </a:rPr>
              <a:t>(2016, under </a:t>
            </a:r>
            <a:r>
              <a:rPr lang="en-US" sz="1000" dirty="0" smtClean="0">
                <a:latin typeface="Comfortaa" panose="020F0603070200060003" pitchFamily="34" charset="0"/>
              </a:rPr>
              <a:t>review)</a:t>
            </a:r>
          </a:p>
        </p:txBody>
      </p:sp>
      <p:grpSp>
        <p:nvGrpSpPr>
          <p:cNvPr id="31" name="Group 30"/>
          <p:cNvGrpSpPr/>
          <p:nvPr/>
        </p:nvGrpSpPr>
        <p:grpSpPr>
          <a:xfrm>
            <a:off x="275766" y="1795540"/>
            <a:ext cx="5479511" cy="4330031"/>
            <a:chOff x="4934850" y="754737"/>
            <a:chExt cx="5479511" cy="4330031"/>
          </a:xfrm>
        </p:grpSpPr>
        <p:sp>
          <p:nvSpPr>
            <p:cNvPr id="35" name="Rounded Rectangle 34"/>
            <p:cNvSpPr/>
            <p:nvPr/>
          </p:nvSpPr>
          <p:spPr>
            <a:xfrm>
              <a:off x="4934850" y="2396408"/>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energy data</a:t>
              </a:r>
              <a:endParaRPr lang="en-US" b="1" dirty="0">
                <a:latin typeface="Comfortaa" panose="020F0603070200060003" pitchFamily="34" charset="0"/>
              </a:endParaRPr>
            </a:p>
          </p:txBody>
        </p:sp>
        <p:sp>
          <p:nvSpPr>
            <p:cNvPr id="37" name="Rounded Rectangle 36"/>
            <p:cNvSpPr/>
            <p:nvPr/>
          </p:nvSpPr>
          <p:spPr>
            <a:xfrm>
              <a:off x="4958238" y="754737"/>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Trade</a:t>
              </a:r>
            </a:p>
            <a:p>
              <a:pPr algn="ctr"/>
              <a:r>
                <a:rPr lang="en-US" b="1" dirty="0">
                  <a:latin typeface="Comfortaa" panose="020F0603070200060003" pitchFamily="34" charset="0"/>
                </a:rPr>
                <a:t>d</a:t>
              </a:r>
              <a:r>
                <a:rPr lang="en-US" b="1" dirty="0" smtClean="0">
                  <a:latin typeface="Comfortaa" panose="020F0603070200060003" pitchFamily="34" charset="0"/>
                </a:rPr>
                <a:t>ata</a:t>
              </a:r>
            </a:p>
            <a:p>
              <a:pPr algn="ctr"/>
              <a:r>
                <a:rPr lang="en-US" sz="1400" b="1" dirty="0" smtClean="0">
                  <a:latin typeface="Comfortaa" panose="020F0603070200060003" pitchFamily="34" charset="0"/>
                </a:rPr>
                <a:t>[UN COMTRADE]</a:t>
              </a:r>
              <a:endParaRPr lang="en-US" sz="1400" b="1" dirty="0">
                <a:latin typeface="Comfortaa" panose="020F0603070200060003" pitchFamily="34" charset="0"/>
              </a:endParaRPr>
            </a:p>
          </p:txBody>
        </p:sp>
        <p:sp>
          <p:nvSpPr>
            <p:cNvPr id="38" name="Rounded Rectangle 37"/>
            <p:cNvSpPr/>
            <p:nvPr/>
          </p:nvSpPr>
          <p:spPr>
            <a:xfrm>
              <a:off x="7756402" y="1219609"/>
              <a:ext cx="2657959" cy="3361306"/>
            </a:xfrm>
            <a:prstGeom prst="roundRect">
              <a:avLst>
                <a:gd name="adj" fmla="val 3561"/>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Sustainable Energy Transition Paths</a:t>
              </a: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p:txBody>
        </p:sp>
        <p:cxnSp>
          <p:nvCxnSpPr>
            <p:cNvPr id="40" name="Straight Arrow Connector 39"/>
            <p:cNvCxnSpPr>
              <a:stCxn id="37" idx="3"/>
              <a:endCxn id="38" idx="1"/>
            </p:cNvCxnSpPr>
            <p:nvPr/>
          </p:nvCxnSpPr>
          <p:spPr>
            <a:xfrm>
              <a:off x="6670924" y="1258592"/>
              <a:ext cx="1085478" cy="164167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8" idx="1"/>
            </p:cNvCxnSpPr>
            <p:nvPr/>
          </p:nvCxnSpPr>
          <p:spPr>
            <a:xfrm flipV="1">
              <a:off x="6647536" y="2900262"/>
              <a:ext cx="1108866" cy="1"/>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4934850" y="4077059"/>
              <a:ext cx="1712686" cy="1007709"/>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potential</a:t>
              </a:r>
            </a:p>
            <a:p>
              <a:pPr algn="ctr"/>
              <a:r>
                <a:rPr lang="en-US" sz="1600" b="1" dirty="0" smtClean="0">
                  <a:latin typeface="Comfortaa" panose="020F0603070200060003" pitchFamily="34" charset="0"/>
                </a:rPr>
                <a:t>[IRENA]</a:t>
              </a:r>
              <a:endParaRPr lang="en-US" sz="1600" b="1" dirty="0">
                <a:latin typeface="Comfortaa" panose="020F0603070200060003" pitchFamily="34" charset="0"/>
              </a:endParaRPr>
            </a:p>
          </p:txBody>
        </p:sp>
        <p:cxnSp>
          <p:nvCxnSpPr>
            <p:cNvPr id="43" name="Straight Arrow Connector 42"/>
            <p:cNvCxnSpPr>
              <a:stCxn id="42" idx="3"/>
              <a:endCxn id="38" idx="1"/>
            </p:cNvCxnSpPr>
            <p:nvPr/>
          </p:nvCxnSpPr>
          <p:spPr>
            <a:xfrm flipV="1">
              <a:off x="6647536" y="2900262"/>
              <a:ext cx="1108866" cy="168065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2" name="Rounded Rectangle 11"/>
          <p:cNvSpPr/>
          <p:nvPr/>
        </p:nvSpPr>
        <p:spPr>
          <a:xfrm>
            <a:off x="3432062" y="4471569"/>
            <a:ext cx="1988470" cy="808554"/>
          </a:xfrm>
          <a:prstGeom prst="roundRect">
            <a:avLst/>
          </a:prstGeom>
          <a:solidFill>
            <a:schemeClr val="accent4">
              <a:lumMod val="75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Most Feasible Paths</a:t>
            </a:r>
            <a:endParaRPr lang="en-US" b="1" dirty="0">
              <a:latin typeface="Comfortaa" panose="020F0603070200060003" pitchFamily="34" charset="0"/>
            </a:endParaRPr>
          </a:p>
        </p:txBody>
      </p:sp>
      <p:sp>
        <p:nvSpPr>
          <p:cNvPr id="13" name="Rounded Rectangle 12"/>
          <p:cNvSpPr/>
          <p:nvPr/>
        </p:nvSpPr>
        <p:spPr>
          <a:xfrm>
            <a:off x="3830108" y="3449345"/>
            <a:ext cx="1185499" cy="816916"/>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Comfortaa" panose="020F0603070200060003" pitchFamily="34" charset="0"/>
              </a:rPr>
              <a:t>Transition Feasibility Index</a:t>
            </a:r>
            <a:endParaRPr lang="en-US" sz="1400" b="1" dirty="0">
              <a:latin typeface="Comfortaa" panose="020F0603070200060003" pitchFamily="34" charset="0"/>
            </a:endParaRPr>
          </a:p>
        </p:txBody>
      </p:sp>
      <p:cxnSp>
        <p:nvCxnSpPr>
          <p:cNvPr id="14" name="Straight Arrow Connector 13"/>
          <p:cNvCxnSpPr/>
          <p:nvPr/>
        </p:nvCxnSpPr>
        <p:spPr>
          <a:xfrm>
            <a:off x="5270594" y="3495612"/>
            <a:ext cx="13320" cy="820835"/>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596929" y="3495612"/>
            <a:ext cx="13320" cy="820835"/>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2"/>
              <p:cNvSpPr/>
              <p:nvPr/>
            </p:nvSpPr>
            <p:spPr>
              <a:xfrm>
                <a:off x="5975136" y="1764349"/>
                <a:ext cx="6335123" cy="4501104"/>
              </a:xfrm>
              <a:prstGeom prst="rect">
                <a:avLst/>
              </a:prstGeom>
            </p:spPr>
            <p:txBody>
              <a:bodyPr wrap="square">
                <a:spAutoFit/>
              </a:bodyPr>
              <a:lstStyle/>
              <a:p>
                <a:pPr indent="457200" algn="ctr">
                  <a:spcBef>
                    <a:spcPts val="600"/>
                  </a:spcBef>
                </a:pPr>
                <a:r>
                  <a:rPr lang="en-US" sz="2300" b="1" dirty="0" smtClean="0">
                    <a:solidFill>
                      <a:srgbClr val="D15523"/>
                    </a:solidFill>
                    <a:latin typeface="Comfortaa" panose="020F0603070200060003" pitchFamily="34" charset="0"/>
                    <a:ea typeface="Times New Roman" panose="02020603050405020304" pitchFamily="18" charset="0"/>
                  </a:rPr>
                  <a:t>renewable </a:t>
                </a:r>
                <a:r>
                  <a:rPr lang="en-US" sz="2300" b="1" dirty="0" smtClean="0">
                    <a:solidFill>
                      <a:srgbClr val="D15523"/>
                    </a:solidFill>
                    <a:latin typeface="Comfortaa" panose="020F0603070200060003" pitchFamily="34" charset="0"/>
                    <a:ea typeface="Times New Roman" panose="02020603050405020304" pitchFamily="18" charset="0"/>
                  </a:rPr>
                  <a:t>energy investment ratio   </a:t>
                </a:r>
                <a:endParaRPr lang="en-US" sz="2300" b="1" dirty="0">
                  <a:solidFill>
                    <a:srgbClr val="D15523"/>
                  </a:solidFill>
                  <a:latin typeface="Comfortaa" panose="020F0603070200060003" pitchFamily="34" charset="0"/>
                  <a:ea typeface="Times New Roman" panose="02020603050405020304" pitchFamily="18" charset="0"/>
                </a:endParaRPr>
              </a:p>
              <a:p>
                <a:pPr indent="457200">
                  <a:spcBef>
                    <a:spcPts val="600"/>
                  </a:spcBef>
                  <a:spcAft>
                    <a:spcPts val="0"/>
                  </a:spcAft>
                </a:pPr>
                <a:endParaRPr lang="en-US" sz="2300" i="1" dirty="0" smtClean="0">
                  <a:solidFill>
                    <a:srgbClr val="D15523"/>
                  </a:solidFill>
                  <a:latin typeface="Cambria Math" panose="02040503050406030204" pitchFamily="18" charset="0"/>
                  <a:ea typeface="Cambria Math" panose="02040503050406030204" pitchFamily="18" charset="0"/>
                </a:endParaRPr>
              </a:p>
              <a:p>
                <a:pPr indent="457200">
                  <a:spcBef>
                    <a:spcPts val="600"/>
                  </a:spcBef>
                  <a:spcAft>
                    <a:spcPts val="0"/>
                  </a:spcAft>
                </a:pPr>
                <a14:m>
                  <m:oMathPara xmlns:m="http://schemas.openxmlformats.org/officeDocument/2006/math">
                    <m:oMathParaPr>
                      <m:jc m:val="centerGroup"/>
                    </m:oMathParaPr>
                    <m:oMath xmlns:m="http://schemas.openxmlformats.org/officeDocument/2006/math">
                      <m:r>
                        <a:rPr lang="en-US" sz="2300" i="1" smtClean="0">
                          <a:solidFill>
                            <a:srgbClr val="D15523"/>
                          </a:solidFill>
                          <a:latin typeface="Cambria Math" panose="02040503050406030204" pitchFamily="18" charset="0"/>
                          <a:ea typeface="Cambria Math" panose="02040503050406030204" pitchFamily="18" charset="0"/>
                        </a:rPr>
                        <m:t>𝜀</m:t>
                      </m:r>
                      <m:d>
                        <m:dPr>
                          <m:ctrlPr>
                            <a:rPr lang="en-US" sz="2300" i="1">
                              <a:solidFill>
                                <a:srgbClr val="D15523"/>
                              </a:solidFill>
                              <a:latin typeface="Cambria Math" panose="02040503050406030204" pitchFamily="18" charset="0"/>
                            </a:rPr>
                          </m:ctrlPr>
                        </m:dPr>
                        <m:e>
                          <m:r>
                            <a:rPr lang="en-US" sz="2300" i="1">
                              <a:solidFill>
                                <a:srgbClr val="D15523"/>
                              </a:solidFill>
                              <a:latin typeface="Cambria Math" panose="02040503050406030204" pitchFamily="18" charset="0"/>
                            </a:rPr>
                            <m:t>𝑡</m:t>
                          </m:r>
                        </m:e>
                      </m:d>
                      <m:r>
                        <a:rPr lang="en-US" sz="2300" i="1">
                          <a:solidFill>
                            <a:srgbClr val="D15523"/>
                          </a:solidFill>
                          <a:latin typeface="Cambria Math" panose="02040503050406030204" pitchFamily="18" charset="0"/>
                        </a:rPr>
                        <m:t>=</m:t>
                      </m:r>
                      <m:f>
                        <m:fPr>
                          <m:ctrlPr>
                            <a:rPr lang="en-US" sz="2300" i="1">
                              <a:solidFill>
                                <a:srgbClr val="D15523"/>
                              </a:solidFill>
                              <a:latin typeface="Cambria Math" panose="02040503050406030204" pitchFamily="18" charset="0"/>
                            </a:rPr>
                          </m:ctrlPr>
                        </m:fPr>
                        <m:num>
                          <m:r>
                            <a:rPr lang="en-US" sz="2300" b="0" i="1" smtClean="0">
                              <a:solidFill>
                                <a:srgbClr val="D15523"/>
                              </a:solidFill>
                              <a:latin typeface="Cambria Math" panose="02040503050406030204" pitchFamily="18" charset="0"/>
                            </a:rPr>
                            <m:t>𝐼</m:t>
                          </m:r>
                          <m:d>
                            <m:dPr>
                              <m:ctrlPr>
                                <a:rPr lang="en-US" sz="2300" i="1">
                                  <a:solidFill>
                                    <a:srgbClr val="D15523"/>
                                  </a:solidFill>
                                  <a:latin typeface="Cambria Math" panose="02040503050406030204" pitchFamily="18" charset="0"/>
                                </a:rPr>
                              </m:ctrlPr>
                            </m:dPr>
                            <m:e>
                              <m:r>
                                <a:rPr lang="en-US" sz="2300" i="1">
                                  <a:solidFill>
                                    <a:srgbClr val="D15523"/>
                                  </a:solidFill>
                                  <a:latin typeface="Cambria Math" panose="02040503050406030204" pitchFamily="18" charset="0"/>
                                </a:rPr>
                                <m:t>𝑡</m:t>
                              </m:r>
                            </m:e>
                          </m:d>
                        </m:num>
                        <m:den>
                          <m:sSub>
                            <m:sSubPr>
                              <m:ctrlPr>
                                <a:rPr lang="en-US" sz="2300" i="1" smtClean="0">
                                  <a:solidFill>
                                    <a:srgbClr val="D15523"/>
                                  </a:solidFill>
                                  <a:latin typeface="Cambria Math" panose="02040503050406030204" pitchFamily="18" charset="0"/>
                                </a:rPr>
                              </m:ctrlPr>
                            </m:sSubPr>
                            <m:e>
                              <m:r>
                                <a:rPr lang="en-US" sz="2300" b="0" i="1" smtClean="0">
                                  <a:solidFill>
                                    <a:srgbClr val="D15523"/>
                                  </a:solidFill>
                                  <a:latin typeface="Cambria Math" panose="02040503050406030204" pitchFamily="18" charset="0"/>
                                </a:rPr>
                                <m:t>𝐸</m:t>
                              </m:r>
                            </m:e>
                            <m:sub>
                              <m:r>
                                <a:rPr lang="en-US" sz="2300" b="0" i="1" smtClean="0">
                                  <a:solidFill>
                                    <a:srgbClr val="D15523"/>
                                  </a:solidFill>
                                  <a:latin typeface="Cambria Math" panose="02040503050406030204" pitchFamily="18" charset="0"/>
                                </a:rPr>
                                <m:t>𝑔𝑟𝑜𝑠𝑠</m:t>
                              </m:r>
                            </m:sub>
                          </m:sSub>
                        </m:den>
                      </m:f>
                    </m:oMath>
                  </m:oMathPara>
                </a14:m>
                <a:endParaRPr lang="en-US" sz="2300" i="1" dirty="0">
                  <a:solidFill>
                    <a:srgbClr val="D15523"/>
                  </a:solidFill>
                  <a:latin typeface="Cambria Math" panose="02040503050406030204" pitchFamily="18" charset="0"/>
                  <a:ea typeface="Times New Roman" panose="02020603050405020304" pitchFamily="18" charset="0"/>
                </a:endParaRPr>
              </a:p>
              <a:p>
                <a:pPr indent="457200" algn="ctr">
                  <a:spcBef>
                    <a:spcPts val="600"/>
                  </a:spcBef>
                  <a:spcAft>
                    <a:spcPts val="0"/>
                  </a:spcAft>
                </a:pPr>
                <a:endParaRPr lang="en-US" sz="2300" i="1" dirty="0" smtClean="0">
                  <a:solidFill>
                    <a:srgbClr val="D15523"/>
                  </a:solidFill>
                  <a:latin typeface="Cambria Math" panose="02040503050406030204" pitchFamily="18" charset="0"/>
                  <a:ea typeface="Times New Roman" panose="02020603050405020304" pitchFamily="18" charset="0"/>
                </a:endParaRPr>
              </a:p>
              <a:p>
                <a:pPr indent="457200" algn="ctr">
                  <a:spcBef>
                    <a:spcPts val="600"/>
                  </a:spcBef>
                </a:pPr>
                <a:r>
                  <a:rPr lang="en-US" sz="2300" b="1" dirty="0" smtClean="0">
                    <a:solidFill>
                      <a:srgbClr val="D15523"/>
                    </a:solidFill>
                    <a:latin typeface="Comfortaa" panose="020F0603070200060003" pitchFamily="34" charset="0"/>
                    <a:ea typeface="Times New Roman" panose="02020603050405020304" pitchFamily="18" charset="0"/>
                  </a:rPr>
                  <a:t>transition feasibility index</a:t>
                </a:r>
                <a:endParaRPr lang="en-US" sz="2300" b="1" dirty="0">
                  <a:solidFill>
                    <a:srgbClr val="D15523"/>
                  </a:solidFill>
                  <a:latin typeface="Comfortaa" panose="020F0603070200060003" pitchFamily="34" charset="0"/>
                  <a:ea typeface="Times New Roman" panose="02020603050405020304" pitchFamily="18" charset="0"/>
                </a:endParaRPr>
              </a:p>
              <a:p>
                <a:pPr indent="457200" algn="ctr">
                  <a:spcBef>
                    <a:spcPts val="600"/>
                  </a:spcBef>
                  <a:spcAft>
                    <a:spcPts val="0"/>
                  </a:spcAft>
                </a:pPr>
                <a:endParaRPr lang="en-US" sz="2300" i="1" dirty="0">
                  <a:solidFill>
                    <a:srgbClr val="D15523"/>
                  </a:solidFill>
                  <a:latin typeface="Cambria Math" panose="02040503050406030204" pitchFamily="18" charset="0"/>
                  <a:ea typeface="Times New Roman" panose="02020603050405020304" pitchFamily="18" charset="0"/>
                </a:endParaRPr>
              </a:p>
              <a:p>
                <a:pPr indent="457200" algn="ctr">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en-US" sz="2300" i="1">
                              <a:solidFill>
                                <a:srgbClr val="D15523"/>
                              </a:solidFill>
                              <a:latin typeface="Cambria Math" panose="02040503050406030204" pitchFamily="18" charset="0"/>
                              <a:ea typeface="Times New Roman" panose="02020603050405020304" pitchFamily="18" charset="0"/>
                            </a:rPr>
                          </m:ctrlPr>
                        </m:sSubPr>
                        <m:e>
                          <m:r>
                            <a:rPr lang="en-US" sz="2300" b="0" i="1">
                              <a:solidFill>
                                <a:srgbClr val="D15523"/>
                              </a:solidFill>
                              <a:latin typeface="Cambria Math" panose="02040503050406030204" pitchFamily="18" charset="0"/>
                              <a:ea typeface="Times New Roman" panose="02020603050405020304" pitchFamily="18" charset="0"/>
                            </a:rPr>
                            <m:t>𝑇𝐹𝐼</m:t>
                          </m:r>
                        </m:e>
                        <m:sub>
                          <m:r>
                            <a:rPr lang="en-US" sz="2300" b="0" i="1">
                              <a:solidFill>
                                <a:srgbClr val="D15523"/>
                              </a:solidFill>
                              <a:latin typeface="Cambria Math" panose="02040503050406030204" pitchFamily="18" charset="0"/>
                              <a:ea typeface="Times New Roman" panose="02020603050405020304" pitchFamily="18" charset="0"/>
                            </a:rPr>
                            <m:t>𝑖</m:t>
                          </m:r>
                        </m:sub>
                      </m:sSub>
                      <m:r>
                        <a:rPr lang="en-US" sz="2300" b="0" i="1">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𝑓</m:t>
                      </m:r>
                      <m:r>
                        <a:rPr lang="en-US" sz="2300" b="0" i="1">
                          <a:solidFill>
                            <a:srgbClr val="D15523"/>
                          </a:solidFill>
                          <a:latin typeface="Cambria Math" panose="02040503050406030204" pitchFamily="18" charset="0"/>
                          <a:ea typeface="Times New Roman" panose="02020603050405020304" pitchFamily="18" charset="0"/>
                        </a:rPr>
                        <m:t>(</m:t>
                      </m:r>
                      <m:sSub>
                        <m:sSubPr>
                          <m:ctrlPr>
                            <a:rPr lang="en-US" sz="2300" i="1">
                              <a:solidFill>
                                <a:srgbClr val="D15523"/>
                              </a:solidFill>
                              <a:latin typeface="Cambria Math" panose="02040503050406030204" pitchFamily="18" charset="0"/>
                              <a:ea typeface="Times New Roman" panose="02020603050405020304" pitchFamily="18" charset="0"/>
                            </a:rPr>
                          </m:ctrlPr>
                        </m:sSubPr>
                        <m:e>
                          <m:r>
                            <a:rPr lang="en-US" sz="2300" b="0" i="1">
                              <a:solidFill>
                                <a:srgbClr val="D15523"/>
                              </a:solidFill>
                              <a:latin typeface="Cambria Math" panose="02040503050406030204" pitchFamily="18" charset="0"/>
                              <a:ea typeface="Times New Roman" panose="02020603050405020304" pitchFamily="18" charset="0"/>
                            </a:rPr>
                            <m:t>𝑅</m:t>
                          </m:r>
                        </m:e>
                        <m:sub>
                          <m:r>
                            <a:rPr lang="en-US" sz="2300" b="0" i="1">
                              <a:solidFill>
                                <a:srgbClr val="D15523"/>
                              </a:solidFill>
                              <a:latin typeface="Cambria Math" panose="02040503050406030204" pitchFamily="18" charset="0"/>
                              <a:ea typeface="Times New Roman" panose="02020603050405020304" pitchFamily="18" charset="0"/>
                            </a:rPr>
                            <m:t>𝑟</m:t>
                          </m:r>
                          <m:r>
                            <a:rPr lang="en-US" sz="2300" b="0" i="1">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𝑖</m:t>
                          </m:r>
                          <m:r>
                            <a:rPr lang="en-US" sz="2300" b="0" i="1">
                              <a:solidFill>
                                <a:srgbClr val="D15523"/>
                              </a:solidFill>
                              <a:latin typeface="Cambria Math" panose="02040503050406030204" pitchFamily="18" charset="0"/>
                              <a:ea typeface="Times New Roman" panose="02020603050405020304" pitchFamily="18" charset="0"/>
                            </a:rPr>
                            <m:t>)</m:t>
                          </m:r>
                        </m:sub>
                      </m:sSub>
                      <m:r>
                        <a:rPr lang="en-US" sz="2300" b="0" i="1">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𝑔</m:t>
                      </m:r>
                      <m:r>
                        <a:rPr lang="en-US" sz="2300" b="0" i="1">
                          <a:solidFill>
                            <a:srgbClr val="D15523"/>
                          </a:solidFill>
                          <a:latin typeface="Cambria Math" panose="02040503050406030204" pitchFamily="18" charset="0"/>
                          <a:ea typeface="Times New Roman" panose="02020603050405020304" pitchFamily="18" charset="0"/>
                        </a:rPr>
                        <m:t>(</m:t>
                      </m:r>
                      <m:sSub>
                        <m:sSubPr>
                          <m:ctrlPr>
                            <a:rPr lang="en-US" sz="2300" i="1">
                              <a:solidFill>
                                <a:srgbClr val="D15523"/>
                              </a:solidFill>
                              <a:latin typeface="Cambria Math" panose="02040503050406030204" pitchFamily="18" charset="0"/>
                              <a:ea typeface="Times New Roman" panose="02020603050405020304" pitchFamily="18" charset="0"/>
                            </a:rPr>
                          </m:ctrlPr>
                        </m:sSubPr>
                        <m:e>
                          <m:r>
                            <a:rPr lang="en-US" sz="2300" b="0" i="1">
                              <a:solidFill>
                                <a:srgbClr val="D15523"/>
                              </a:solidFill>
                              <a:latin typeface="Cambria Math" panose="02040503050406030204" pitchFamily="18" charset="0"/>
                              <a:ea typeface="Times New Roman" panose="02020603050405020304" pitchFamily="18" charset="0"/>
                            </a:rPr>
                            <m:t>𝐷</m:t>
                          </m:r>
                        </m:e>
                        <m:sub>
                          <m:r>
                            <a:rPr lang="en-US" sz="2300" b="0" i="1">
                              <a:solidFill>
                                <a:srgbClr val="D15523"/>
                              </a:solidFill>
                              <a:latin typeface="Cambria Math" panose="02040503050406030204" pitchFamily="18" charset="0"/>
                              <a:ea typeface="Times New Roman" panose="02020603050405020304" pitchFamily="18" charset="0"/>
                            </a:rPr>
                            <m:t>2100(</m:t>
                          </m:r>
                          <m:r>
                            <a:rPr lang="en-US" sz="2300" b="0" i="1">
                              <a:solidFill>
                                <a:srgbClr val="D15523"/>
                              </a:solidFill>
                              <a:latin typeface="Cambria Math" panose="02040503050406030204" pitchFamily="18" charset="0"/>
                              <a:ea typeface="Times New Roman" panose="02020603050405020304" pitchFamily="18" charset="0"/>
                            </a:rPr>
                            <m:t>𝑖</m:t>
                          </m:r>
                          <m:r>
                            <a:rPr lang="en-US" sz="2300" b="0" i="1">
                              <a:solidFill>
                                <a:srgbClr val="D15523"/>
                              </a:solidFill>
                              <a:latin typeface="Cambria Math" panose="02040503050406030204" pitchFamily="18" charset="0"/>
                              <a:ea typeface="Times New Roman" panose="02020603050405020304" pitchFamily="18" charset="0"/>
                            </a:rPr>
                            <m:t>)</m:t>
                          </m:r>
                        </m:sub>
                      </m:sSub>
                      <m:r>
                        <a:rPr lang="en-US" sz="2300" b="0" i="1">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h</m:t>
                      </m:r>
                      <m:r>
                        <a:rPr lang="en-US" sz="2300" b="0" i="1">
                          <a:solidFill>
                            <a:srgbClr val="D15523"/>
                          </a:solidFill>
                          <a:latin typeface="Cambria Math" panose="02040503050406030204" pitchFamily="18" charset="0"/>
                          <a:ea typeface="Times New Roman" panose="02020603050405020304" pitchFamily="18" charset="0"/>
                        </a:rPr>
                        <m:t>(</m:t>
                      </m:r>
                      <m:sSub>
                        <m:sSubPr>
                          <m:ctrlPr>
                            <a:rPr lang="en-US" sz="2300" i="1">
                              <a:solidFill>
                                <a:srgbClr val="D15523"/>
                              </a:solidFill>
                              <a:latin typeface="Cambria Math" panose="02040503050406030204" pitchFamily="18" charset="0"/>
                              <a:ea typeface="Times New Roman" panose="02020603050405020304" pitchFamily="18" charset="0"/>
                            </a:rPr>
                          </m:ctrlPr>
                        </m:sSubPr>
                        <m:e>
                          <m:r>
                            <a:rPr lang="en-US" sz="2300" b="0" i="1">
                              <a:solidFill>
                                <a:srgbClr val="D15523"/>
                              </a:solidFill>
                              <a:latin typeface="Cambria Math" panose="02040503050406030204" pitchFamily="18" charset="0"/>
                              <a:ea typeface="Times New Roman" panose="02020603050405020304" pitchFamily="18" charset="0"/>
                            </a:rPr>
                            <m:t>𝜀</m:t>
                          </m:r>
                        </m:e>
                        <m:sub>
                          <m:r>
                            <a:rPr lang="en-US" sz="2300" b="0" i="1">
                              <a:solidFill>
                                <a:srgbClr val="D15523"/>
                              </a:solidFill>
                              <a:latin typeface="Cambria Math" panose="02040503050406030204" pitchFamily="18" charset="0"/>
                              <a:ea typeface="Times New Roman" panose="02020603050405020304" pitchFamily="18" charset="0"/>
                            </a:rPr>
                            <m:t>𝑝</m:t>
                          </m:r>
                          <m:r>
                            <a:rPr lang="en-US" sz="2300" b="0" i="1">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𝑖</m:t>
                          </m:r>
                          <m:r>
                            <a:rPr lang="en-US" sz="2300" b="0" i="1">
                              <a:solidFill>
                                <a:srgbClr val="D15523"/>
                              </a:solidFill>
                              <a:latin typeface="Cambria Math" panose="02040503050406030204" pitchFamily="18" charset="0"/>
                              <a:ea typeface="Times New Roman" panose="02020603050405020304" pitchFamily="18" charset="0"/>
                            </a:rPr>
                            <m:t>)</m:t>
                          </m:r>
                        </m:sub>
                      </m:sSub>
                      <m:r>
                        <a:rPr lang="en-US" sz="2300" b="0" i="1">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𝑘</m:t>
                      </m:r>
                      <m:r>
                        <a:rPr lang="en-US" sz="2300" b="0" i="1">
                          <a:solidFill>
                            <a:srgbClr val="D15523"/>
                          </a:solidFill>
                          <a:latin typeface="Cambria Math" panose="02040503050406030204" pitchFamily="18" charset="0"/>
                          <a:ea typeface="Times New Roman" panose="02020603050405020304" pitchFamily="18" charset="0"/>
                        </a:rPr>
                        <m:t>(</m:t>
                      </m:r>
                      <m:acc>
                        <m:accPr>
                          <m:chr m:val="̅"/>
                          <m:ctrlPr>
                            <a:rPr lang="en-US" sz="2300" i="1">
                              <a:solidFill>
                                <a:srgbClr val="D15523"/>
                              </a:solidFill>
                              <a:latin typeface="Cambria Math" panose="02040503050406030204" pitchFamily="18" charset="0"/>
                              <a:ea typeface="Times New Roman" panose="02020603050405020304" pitchFamily="18" charset="0"/>
                            </a:rPr>
                          </m:ctrlPr>
                        </m:accPr>
                        <m:e>
                          <m:sSub>
                            <m:sSubPr>
                              <m:ctrlPr>
                                <a:rPr lang="en-US" sz="2300" i="1">
                                  <a:solidFill>
                                    <a:srgbClr val="D15523"/>
                                  </a:solidFill>
                                  <a:latin typeface="Cambria Math" panose="02040503050406030204" pitchFamily="18" charset="0"/>
                                  <a:ea typeface="Times New Roman" panose="02020603050405020304" pitchFamily="18" charset="0"/>
                                </a:rPr>
                              </m:ctrlPr>
                            </m:sSubPr>
                            <m:e>
                              <m:r>
                                <a:rPr lang="en-US" sz="2300" b="0" i="1">
                                  <a:solidFill>
                                    <a:srgbClr val="D15523"/>
                                  </a:solidFill>
                                  <a:latin typeface="Cambria Math" panose="02040503050406030204" pitchFamily="18" charset="0"/>
                                  <a:ea typeface="Times New Roman" panose="02020603050405020304" pitchFamily="18" charset="0"/>
                                </a:rPr>
                                <m:t>𝜀</m:t>
                              </m:r>
                            </m:e>
                            <m:sub>
                              <m:r>
                                <a:rPr lang="en-US" sz="2300" b="0" i="1">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𝑖</m:t>
                              </m:r>
                              <m:r>
                                <a:rPr lang="en-US" sz="2300" b="0" i="1">
                                  <a:solidFill>
                                    <a:srgbClr val="D15523"/>
                                  </a:solidFill>
                                  <a:latin typeface="Cambria Math" panose="02040503050406030204" pitchFamily="18" charset="0"/>
                                  <a:ea typeface="Times New Roman" panose="02020603050405020304" pitchFamily="18" charset="0"/>
                                </a:rPr>
                                <m:t>)</m:t>
                              </m:r>
                            </m:sub>
                          </m:sSub>
                        </m:e>
                      </m:acc>
                      <m:r>
                        <a:rPr lang="en-US" sz="2300" b="0" i="1">
                          <a:solidFill>
                            <a:srgbClr val="D15523"/>
                          </a:solidFill>
                          <a:latin typeface="Cambria Math" panose="02040503050406030204" pitchFamily="18" charset="0"/>
                          <a:ea typeface="Times New Roman" panose="02020603050405020304" pitchFamily="18" charset="0"/>
                        </a:rPr>
                        <m:t>)</m:t>
                      </m:r>
                    </m:oMath>
                  </m:oMathPara>
                </a14:m>
                <a:endParaRPr lang="en-US" sz="2300" dirty="0">
                  <a:solidFill>
                    <a:srgbClr val="D15523"/>
                  </a:solidFill>
                  <a:latin typeface="Times New Roman" panose="02020603050405020304" pitchFamily="18" charset="0"/>
                  <a:ea typeface="Times New Roman" panose="02020603050405020304" pitchFamily="18" charset="0"/>
                </a:endParaRPr>
              </a:p>
              <a:p>
                <a:pPr indent="457200">
                  <a:spcBef>
                    <a:spcPts val="600"/>
                  </a:spcBef>
                  <a:spcAft>
                    <a:spcPts val="0"/>
                  </a:spcAft>
                </a:pPr>
                <a:endParaRPr lang="en-US" sz="2300" i="1" dirty="0" smtClean="0">
                  <a:solidFill>
                    <a:srgbClr val="D15523"/>
                  </a:solidFill>
                  <a:latin typeface="Cambria Math" panose="02040503050406030204" pitchFamily="18" charset="0"/>
                  <a:ea typeface="Times New Roman" panose="02020603050405020304" pitchFamily="18" charset="0"/>
                </a:endParaRPr>
              </a:p>
              <a:p>
                <a:pPr indent="457200">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en-US" sz="2300" i="1">
                              <a:solidFill>
                                <a:srgbClr val="D15523"/>
                              </a:solidFill>
                              <a:latin typeface="Cambria Math" panose="02040503050406030204" pitchFamily="18" charset="0"/>
                              <a:ea typeface="Times New Roman" panose="02020603050405020304" pitchFamily="18" charset="0"/>
                            </a:rPr>
                          </m:ctrlPr>
                        </m:sSubPr>
                        <m:e>
                          <m:r>
                            <a:rPr lang="en-US" sz="2300" b="0" i="1">
                              <a:solidFill>
                                <a:srgbClr val="D15523"/>
                              </a:solidFill>
                              <a:latin typeface="Cambria Math" panose="02040503050406030204" pitchFamily="18" charset="0"/>
                              <a:ea typeface="Times New Roman" panose="02020603050405020304" pitchFamily="18" charset="0"/>
                            </a:rPr>
                            <m:t>𝑇𝐹𝐼</m:t>
                          </m:r>
                        </m:e>
                        <m:sub>
                          <m:r>
                            <a:rPr lang="en-US" sz="2300" b="0" i="1">
                              <a:solidFill>
                                <a:srgbClr val="D15523"/>
                              </a:solidFill>
                              <a:latin typeface="Cambria Math" panose="02040503050406030204" pitchFamily="18" charset="0"/>
                              <a:ea typeface="Times New Roman" panose="02020603050405020304" pitchFamily="18" charset="0"/>
                            </a:rPr>
                            <m:t>𝑛𝑜𝑟𝑚𝑎𝑙𝑖𝑧𝑒𝑑</m:t>
                          </m:r>
                          <m:r>
                            <a:rPr lang="en-US" sz="2300" b="0" i="1">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𝑖</m:t>
                          </m:r>
                          <m:r>
                            <a:rPr lang="en-US" sz="2300" b="0" i="1">
                              <a:solidFill>
                                <a:srgbClr val="D15523"/>
                              </a:solidFill>
                              <a:latin typeface="Cambria Math" panose="02040503050406030204" pitchFamily="18" charset="0"/>
                              <a:ea typeface="Times New Roman" panose="02020603050405020304" pitchFamily="18" charset="0"/>
                            </a:rPr>
                            <m:t>)</m:t>
                          </m:r>
                        </m:sub>
                      </m:sSub>
                      <m:r>
                        <a:rPr lang="en-US" sz="2300" b="0" i="1">
                          <a:solidFill>
                            <a:srgbClr val="D15523"/>
                          </a:solidFill>
                          <a:latin typeface="Cambria Math" panose="02040503050406030204" pitchFamily="18" charset="0"/>
                          <a:ea typeface="Times New Roman" panose="02020603050405020304" pitchFamily="18" charset="0"/>
                        </a:rPr>
                        <m:t>=</m:t>
                      </m:r>
                      <m:f>
                        <m:fPr>
                          <m:ctrlPr>
                            <a:rPr lang="en-US" sz="2300" i="1">
                              <a:solidFill>
                                <a:srgbClr val="D15523"/>
                              </a:solidFill>
                              <a:latin typeface="Cambria Math" panose="02040503050406030204" pitchFamily="18" charset="0"/>
                              <a:ea typeface="Times New Roman" panose="02020603050405020304" pitchFamily="18" charset="0"/>
                            </a:rPr>
                          </m:ctrlPr>
                        </m:fPr>
                        <m:num>
                          <m:sSub>
                            <m:sSubPr>
                              <m:ctrlPr>
                                <a:rPr lang="en-US" sz="2300" i="1">
                                  <a:solidFill>
                                    <a:srgbClr val="D15523"/>
                                  </a:solidFill>
                                  <a:latin typeface="Cambria Math" panose="02040503050406030204" pitchFamily="18" charset="0"/>
                                  <a:ea typeface="Times New Roman" panose="02020603050405020304" pitchFamily="18" charset="0"/>
                                </a:rPr>
                              </m:ctrlPr>
                            </m:sSubPr>
                            <m:e>
                              <m:r>
                                <a:rPr lang="en-US" sz="2300" b="0" i="1">
                                  <a:solidFill>
                                    <a:srgbClr val="D15523"/>
                                  </a:solidFill>
                                  <a:latin typeface="Cambria Math" panose="02040503050406030204" pitchFamily="18" charset="0"/>
                                  <a:ea typeface="Times New Roman" panose="02020603050405020304" pitchFamily="18" charset="0"/>
                                </a:rPr>
                                <m:t>𝑇𝐹𝐼</m:t>
                              </m:r>
                            </m:e>
                            <m:sub>
                              <m:r>
                                <a:rPr lang="en-US" sz="2300" b="0" i="1">
                                  <a:solidFill>
                                    <a:srgbClr val="D15523"/>
                                  </a:solidFill>
                                  <a:latin typeface="Cambria Math" panose="02040503050406030204" pitchFamily="18" charset="0"/>
                                  <a:ea typeface="Times New Roman" panose="02020603050405020304" pitchFamily="18" charset="0"/>
                                </a:rPr>
                                <m:t>𝑖</m:t>
                              </m:r>
                            </m:sub>
                          </m:sSub>
                        </m:num>
                        <m:den>
                          <m:r>
                            <a:rPr lang="en-US" sz="2300" b="0" i="1">
                              <a:solidFill>
                                <a:srgbClr val="D15523"/>
                              </a:solidFill>
                              <a:latin typeface="Cambria Math" panose="02040503050406030204" pitchFamily="18" charset="0"/>
                              <a:ea typeface="Times New Roman" panose="02020603050405020304" pitchFamily="18" charset="0"/>
                            </a:rPr>
                            <m:t>𝑚𝑎𝑥</m:t>
                          </m:r>
                          <m:r>
                            <a:rPr lang="en-US" sz="2300" b="0">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m:t>
                          </m:r>
                          <m:r>
                            <a:rPr lang="en-US" sz="2300" b="0" i="1">
                              <a:solidFill>
                                <a:srgbClr val="D15523"/>
                              </a:solidFill>
                              <a:latin typeface="Cambria Math" panose="02040503050406030204" pitchFamily="18" charset="0"/>
                              <a:ea typeface="Times New Roman" panose="02020603050405020304" pitchFamily="18" charset="0"/>
                            </a:rPr>
                            <m:t>𝑇𝐹𝐼</m:t>
                          </m:r>
                          <m:r>
                            <a:rPr lang="en-US" sz="2300" b="0" i="1">
                              <a:solidFill>
                                <a:srgbClr val="D15523"/>
                              </a:solidFill>
                              <a:latin typeface="Cambria Math" panose="02040503050406030204" pitchFamily="18" charset="0"/>
                              <a:ea typeface="Times New Roman" panose="02020603050405020304" pitchFamily="18" charset="0"/>
                            </a:rPr>
                            <m:t>)</m:t>
                          </m:r>
                        </m:den>
                      </m:f>
                    </m:oMath>
                  </m:oMathPara>
                </a14:m>
                <a:endParaRPr lang="en-US" sz="2300" dirty="0">
                  <a:solidFill>
                    <a:srgbClr val="D15523"/>
                  </a:solidFill>
                  <a:latin typeface="Times New Roman" panose="02020603050405020304" pitchFamily="18" charset="0"/>
                  <a:ea typeface="Times New Roman" panose="02020603050405020304"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a:xfrm>
                <a:off x="5975136" y="1764349"/>
                <a:ext cx="6335123" cy="4501104"/>
              </a:xfrm>
              <a:prstGeom prst="rect">
                <a:avLst/>
              </a:prstGeom>
              <a:blipFill rotWithShape="0">
                <a:blip r:embed="rId2"/>
                <a:stretch>
                  <a:fillRect t="-947" r="-385"/>
                </a:stretch>
              </a:blipFill>
            </p:spPr>
            <p:txBody>
              <a:bodyPr/>
              <a:lstStyle/>
              <a:p>
                <a:r>
                  <a:rPr lang="en-US">
                    <a:noFill/>
                  </a:rPr>
                  <a:t> </a:t>
                </a:r>
              </a:p>
            </p:txBody>
          </p:sp>
        </mc:Fallback>
      </mc:AlternateContent>
      <p:sp>
        <p:nvSpPr>
          <p:cNvPr id="17"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a:t>
            </a:r>
            <a:r>
              <a:rPr lang="en-US" sz="2800" dirty="0">
                <a:solidFill>
                  <a:srgbClr val="D15523"/>
                </a:solidFill>
                <a:latin typeface="Comfortaa" panose="020F0603070200060003" pitchFamily="34" charset="0"/>
              </a:rPr>
              <a:t>SET modeling</a:t>
            </a:r>
            <a:endParaRPr lang="en-US" sz="2400" dirty="0">
              <a:solidFill>
                <a:srgbClr val="D15523"/>
              </a:solidFill>
              <a:latin typeface="Comfortaa" panose="020F0603070200060003" pitchFamily="34" charset="0"/>
            </a:endParaRPr>
          </a:p>
          <a:p>
            <a:pPr marL="0" indent="0" algn="ctr">
              <a:lnSpc>
                <a:spcPct val="130000"/>
              </a:lnSpc>
              <a:buNone/>
            </a:pP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119833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par>
                                <p:cTn id="15" presetID="22" presetClass="entr" presetSubtype="1"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696686" y="2709957"/>
            <a:ext cx="1712686" cy="1007709"/>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Population projections</a:t>
            </a:r>
          </a:p>
          <a:p>
            <a:pPr algn="ctr"/>
            <a:r>
              <a:rPr lang="en-US" sz="1600" b="1" dirty="0" smtClean="0">
                <a:latin typeface="Comfortaa" panose="020F0603070200060003" pitchFamily="34" charset="0"/>
              </a:rPr>
              <a:t>[UNSD]</a:t>
            </a:r>
            <a:endParaRPr lang="en-US" sz="1600" b="1" dirty="0">
              <a:latin typeface="Comfortaa" panose="020F0603070200060003" pitchFamily="34" charset="0"/>
            </a:endParaRPr>
          </a:p>
        </p:txBody>
      </p:sp>
      <p:sp>
        <p:nvSpPr>
          <p:cNvPr id="32" name="Rounded Rectangle 31"/>
          <p:cNvSpPr/>
          <p:nvPr/>
        </p:nvSpPr>
        <p:spPr>
          <a:xfrm>
            <a:off x="696686" y="3929158"/>
            <a:ext cx="1712686" cy="1007709"/>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projections</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33" name="Rounded Rectangle 32"/>
          <p:cNvSpPr/>
          <p:nvPr/>
        </p:nvSpPr>
        <p:spPr>
          <a:xfrm>
            <a:off x="3106057" y="3303034"/>
            <a:ext cx="1712686" cy="1007709"/>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Demand data</a:t>
            </a:r>
            <a:endParaRPr lang="en-US" b="1" dirty="0">
              <a:latin typeface="Comfortaa" panose="020F0603070200060003" pitchFamily="34" charset="0"/>
            </a:endParaRPr>
          </a:p>
        </p:txBody>
      </p:sp>
      <p:sp>
        <p:nvSpPr>
          <p:cNvPr id="34" name="Rounded Rectangle 33"/>
          <p:cNvSpPr/>
          <p:nvPr/>
        </p:nvSpPr>
        <p:spPr>
          <a:xfrm>
            <a:off x="3106057" y="4754462"/>
            <a:ext cx="1712686" cy="1007709"/>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Fossil</a:t>
            </a:r>
          </a:p>
          <a:p>
            <a:pPr algn="ctr"/>
            <a:r>
              <a:rPr lang="en-US" b="1" dirty="0" smtClean="0">
                <a:latin typeface="Comfortaa" panose="020F0603070200060003" pitchFamily="34" charset="0"/>
              </a:rPr>
              <a:t>data</a:t>
            </a:r>
            <a:endParaRPr lang="en-US" b="1" dirty="0">
              <a:latin typeface="Comfortaa" panose="020F0603070200060003" pitchFamily="34" charset="0"/>
            </a:endParaRPr>
          </a:p>
        </p:txBody>
      </p:sp>
      <p:sp>
        <p:nvSpPr>
          <p:cNvPr id="36" name="Rounded Rectangle 35"/>
          <p:cNvSpPr/>
          <p:nvPr/>
        </p:nvSpPr>
        <p:spPr>
          <a:xfrm>
            <a:off x="696686" y="5148359"/>
            <a:ext cx="1712686" cy="1007709"/>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Emissions data</a:t>
            </a:r>
          </a:p>
          <a:p>
            <a:pPr algn="ctr"/>
            <a:r>
              <a:rPr lang="en-US" sz="1600" b="1" dirty="0" smtClean="0">
                <a:latin typeface="Comfortaa" panose="020F0603070200060003" pitchFamily="34" charset="0"/>
              </a:rPr>
              <a:t>[IPCC, EIA, BP]</a:t>
            </a:r>
            <a:endParaRPr lang="en-US" sz="1600" b="1" dirty="0">
              <a:latin typeface="Comfortaa" panose="020F0603070200060003" pitchFamily="34" charset="0"/>
            </a:endParaRPr>
          </a:p>
        </p:txBody>
      </p:sp>
      <p:sp>
        <p:nvSpPr>
          <p:cNvPr id="37" name="Rounded Rectangle 36"/>
          <p:cNvSpPr/>
          <p:nvPr/>
        </p:nvSpPr>
        <p:spPr>
          <a:xfrm>
            <a:off x="5437210" y="1429651"/>
            <a:ext cx="1712686" cy="1007709"/>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Historical trade data</a:t>
            </a:r>
          </a:p>
          <a:p>
            <a:pPr algn="ctr"/>
            <a:r>
              <a:rPr lang="en-US" sz="1400" b="1" dirty="0" smtClean="0">
                <a:latin typeface="Comfortaa" panose="020F0603070200060003" pitchFamily="34" charset="0"/>
              </a:rPr>
              <a:t>[UN COMTRADE]</a:t>
            </a:r>
            <a:endParaRPr lang="en-US" sz="1400" b="1" dirty="0">
              <a:latin typeface="Comfortaa" panose="020F0603070200060003" pitchFamily="34" charset="0"/>
            </a:endParaRPr>
          </a:p>
        </p:txBody>
      </p:sp>
      <p:sp>
        <p:nvSpPr>
          <p:cNvPr id="51" name="Rounded Rectangle 50"/>
          <p:cNvSpPr/>
          <p:nvPr/>
        </p:nvSpPr>
        <p:spPr>
          <a:xfrm>
            <a:off x="3164115" y="1892036"/>
            <a:ext cx="1712686" cy="1007709"/>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a:t>
            </a:r>
          </a:p>
          <a:p>
            <a:pPr algn="ctr"/>
            <a:r>
              <a:rPr lang="en-US" b="1" dirty="0" smtClean="0">
                <a:latin typeface="Comfortaa" panose="020F0603070200060003" pitchFamily="34" charset="0"/>
              </a:rPr>
              <a:t>EROEI</a:t>
            </a:r>
          </a:p>
          <a:p>
            <a:pPr algn="ctr"/>
            <a:r>
              <a:rPr lang="en-US" sz="1600" b="1" dirty="0" smtClean="0">
                <a:latin typeface="Comfortaa" panose="020F0603070200060003" pitchFamily="34" charset="0"/>
              </a:rPr>
              <a:t>[Literature]</a:t>
            </a:r>
            <a:endParaRPr lang="en-US" sz="1600" b="1" dirty="0">
              <a:latin typeface="Comfortaa" panose="020F0603070200060003" pitchFamily="34" charset="0"/>
            </a:endParaRPr>
          </a:p>
        </p:txBody>
      </p:sp>
      <p:sp>
        <p:nvSpPr>
          <p:cNvPr id="52" name="Rounded Rectangle 51"/>
          <p:cNvSpPr/>
          <p:nvPr/>
        </p:nvSpPr>
        <p:spPr>
          <a:xfrm>
            <a:off x="5413822" y="3071322"/>
            <a:ext cx="1712686" cy="1007709"/>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energy data</a:t>
            </a:r>
            <a:endParaRPr lang="en-US" b="1" dirty="0">
              <a:latin typeface="Comfortaa" panose="020F0603070200060003" pitchFamily="34" charset="0"/>
            </a:endParaRPr>
          </a:p>
        </p:txBody>
      </p:sp>
      <p:sp>
        <p:nvSpPr>
          <p:cNvPr id="57" name="Rounded Rectangle 56"/>
          <p:cNvSpPr/>
          <p:nvPr/>
        </p:nvSpPr>
        <p:spPr>
          <a:xfrm>
            <a:off x="8235374" y="1894523"/>
            <a:ext cx="2657959" cy="3361306"/>
          </a:xfrm>
          <a:prstGeom prst="roundRect">
            <a:avLst>
              <a:gd name="adj" fmla="val 3561"/>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latin typeface="Comfortaa" panose="020F0603070200060003" pitchFamily="34" charset="0"/>
              </a:rPr>
              <a:t>Sustainable Energy Transition Paths</a:t>
            </a: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a:p>
            <a:pPr algn="ctr"/>
            <a:endParaRPr lang="en-US" b="1" dirty="0" smtClean="0">
              <a:latin typeface="Comfortaa" panose="020F0603070200060003" pitchFamily="34" charset="0"/>
            </a:endParaRPr>
          </a:p>
          <a:p>
            <a:pPr algn="ctr"/>
            <a:endParaRPr lang="en-US" b="1" dirty="0">
              <a:latin typeface="Comfortaa" panose="020F0603070200060003" pitchFamily="34" charset="0"/>
            </a:endParaRPr>
          </a:p>
        </p:txBody>
      </p:sp>
      <p:cxnSp>
        <p:nvCxnSpPr>
          <p:cNvPr id="14" name="Straight Arrow Connector 13"/>
          <p:cNvCxnSpPr>
            <a:stCxn id="10" idx="3"/>
            <a:endCxn id="33" idx="1"/>
          </p:cNvCxnSpPr>
          <p:nvPr/>
        </p:nvCxnSpPr>
        <p:spPr>
          <a:xfrm>
            <a:off x="2409372" y="3213812"/>
            <a:ext cx="696685" cy="59307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2" idx="3"/>
            <a:endCxn id="33" idx="1"/>
          </p:cNvCxnSpPr>
          <p:nvPr/>
        </p:nvCxnSpPr>
        <p:spPr>
          <a:xfrm flipV="1">
            <a:off x="2409372" y="3806889"/>
            <a:ext cx="696685" cy="62612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6" idx="3"/>
            <a:endCxn id="34" idx="1"/>
          </p:cNvCxnSpPr>
          <p:nvPr/>
        </p:nvCxnSpPr>
        <p:spPr>
          <a:xfrm flipV="1">
            <a:off x="2409372" y="5258317"/>
            <a:ext cx="696685" cy="393897"/>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3"/>
            <a:endCxn id="34" idx="1"/>
          </p:cNvCxnSpPr>
          <p:nvPr/>
        </p:nvCxnSpPr>
        <p:spPr>
          <a:xfrm>
            <a:off x="2409372" y="4433013"/>
            <a:ext cx="696685" cy="825304"/>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1" idx="3"/>
            <a:endCxn id="52" idx="1"/>
          </p:cNvCxnSpPr>
          <p:nvPr/>
        </p:nvCxnSpPr>
        <p:spPr>
          <a:xfrm>
            <a:off x="4876801" y="2395891"/>
            <a:ext cx="537021" cy="1179286"/>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3" idx="3"/>
            <a:endCxn id="52" idx="1"/>
          </p:cNvCxnSpPr>
          <p:nvPr/>
        </p:nvCxnSpPr>
        <p:spPr>
          <a:xfrm flipV="1">
            <a:off x="4818743" y="3575177"/>
            <a:ext cx="595079" cy="23171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4" idx="3"/>
            <a:endCxn id="52" idx="1"/>
          </p:cNvCxnSpPr>
          <p:nvPr/>
        </p:nvCxnSpPr>
        <p:spPr>
          <a:xfrm flipV="1">
            <a:off x="4818743" y="3575177"/>
            <a:ext cx="595079" cy="168314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7" idx="3"/>
            <a:endCxn id="57" idx="1"/>
          </p:cNvCxnSpPr>
          <p:nvPr/>
        </p:nvCxnSpPr>
        <p:spPr>
          <a:xfrm>
            <a:off x="7149896" y="1933506"/>
            <a:ext cx="1085478" cy="1641670"/>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2" idx="3"/>
            <a:endCxn id="57" idx="1"/>
          </p:cNvCxnSpPr>
          <p:nvPr/>
        </p:nvCxnSpPr>
        <p:spPr>
          <a:xfrm flipV="1">
            <a:off x="7126508" y="3575176"/>
            <a:ext cx="1108866" cy="1"/>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5413822" y="4751973"/>
            <a:ext cx="1712686" cy="1007709"/>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Renewable potential</a:t>
            </a:r>
          </a:p>
          <a:p>
            <a:pPr algn="ctr"/>
            <a:r>
              <a:rPr lang="en-US" sz="1600" b="1" dirty="0" smtClean="0">
                <a:latin typeface="Comfortaa" panose="020F0603070200060003" pitchFamily="34" charset="0"/>
              </a:rPr>
              <a:t>[NREL]</a:t>
            </a:r>
            <a:endParaRPr lang="en-US" sz="1600" b="1" dirty="0">
              <a:latin typeface="Comfortaa" panose="020F0603070200060003" pitchFamily="34" charset="0"/>
            </a:endParaRPr>
          </a:p>
        </p:txBody>
      </p:sp>
      <p:sp>
        <p:nvSpPr>
          <p:cNvPr id="49" name="Rounded Rectangle 48"/>
          <p:cNvSpPr/>
          <p:nvPr/>
        </p:nvSpPr>
        <p:spPr>
          <a:xfrm>
            <a:off x="8570118" y="4093546"/>
            <a:ext cx="1988470" cy="808554"/>
          </a:xfrm>
          <a:prstGeom prst="roundRect">
            <a:avLst/>
          </a:prstGeom>
          <a:solidFill>
            <a:srgbClr val="D15523"/>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Most Feasible Paths</a:t>
            </a:r>
            <a:endParaRPr lang="en-US" b="1" dirty="0">
              <a:latin typeface="Comfortaa" panose="020F0603070200060003" pitchFamily="34" charset="0"/>
            </a:endParaRPr>
          </a:p>
        </p:txBody>
      </p:sp>
      <p:cxnSp>
        <p:nvCxnSpPr>
          <p:cNvPr id="50" name="Straight Arrow Connector 49"/>
          <p:cNvCxnSpPr>
            <a:stCxn id="46" idx="3"/>
            <a:endCxn id="57" idx="1"/>
          </p:cNvCxnSpPr>
          <p:nvPr/>
        </p:nvCxnSpPr>
        <p:spPr>
          <a:xfrm flipV="1">
            <a:off x="7126508" y="3575176"/>
            <a:ext cx="1108866" cy="1680652"/>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8968164" y="3071322"/>
            <a:ext cx="1185499" cy="816916"/>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Comfortaa" panose="020F0603070200060003" pitchFamily="34" charset="0"/>
              </a:rPr>
              <a:t>Transition Feasibility Index</a:t>
            </a:r>
            <a:endParaRPr lang="en-US" sz="1400" b="1" dirty="0">
              <a:latin typeface="Comfortaa" panose="020F0603070200060003" pitchFamily="34" charset="0"/>
            </a:endParaRPr>
          </a:p>
        </p:txBody>
      </p:sp>
      <p:cxnSp>
        <p:nvCxnSpPr>
          <p:cNvPr id="67" name="Straight Arrow Connector 66"/>
          <p:cNvCxnSpPr/>
          <p:nvPr/>
        </p:nvCxnSpPr>
        <p:spPr>
          <a:xfrm>
            <a:off x="10408650" y="3117589"/>
            <a:ext cx="13320" cy="820835"/>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8734985" y="3117589"/>
            <a:ext cx="13320" cy="820835"/>
          </a:xfrm>
          <a:prstGeom prst="straightConnector1">
            <a:avLst/>
          </a:prstGeom>
          <a:ln w="57150" cmpd="sng">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8968163" y="3071322"/>
            <a:ext cx="1185499" cy="816916"/>
          </a:xfrm>
          <a:prstGeom prst="roundRect">
            <a:avLst/>
          </a:prstGeom>
          <a:solidFill>
            <a:srgbClr val="D1552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Comfortaa" panose="020F0603070200060003" pitchFamily="34" charset="0"/>
              </a:rPr>
              <a:t>Stochastic resource matching</a:t>
            </a:r>
            <a:endParaRPr lang="en-US" sz="1400" b="1" dirty="0">
              <a:latin typeface="Comfortaa" panose="020F0603070200060003" pitchFamily="34" charset="0"/>
            </a:endParaRPr>
          </a:p>
        </p:txBody>
      </p:sp>
      <p:sp>
        <p:nvSpPr>
          <p:cNvPr id="40" name="Rounded Rectangle 39"/>
          <p:cNvSpPr/>
          <p:nvPr/>
        </p:nvSpPr>
        <p:spPr>
          <a:xfrm>
            <a:off x="8566677" y="4093546"/>
            <a:ext cx="1988470" cy="808554"/>
          </a:xfrm>
          <a:prstGeom prst="roundRect">
            <a:avLst/>
          </a:prstGeom>
          <a:solidFill>
            <a:srgbClr val="D15523"/>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Comfortaa" panose="020F0603070200060003" pitchFamily="34" charset="0"/>
              </a:rPr>
              <a:t>Dynamic trade network</a:t>
            </a:r>
            <a:endParaRPr lang="en-US" b="1" dirty="0">
              <a:latin typeface="Comfortaa" panose="020F0603070200060003" pitchFamily="34" charset="0"/>
            </a:endParaRPr>
          </a:p>
        </p:txBody>
      </p:sp>
      <p:sp>
        <p:nvSpPr>
          <p:cNvPr id="41" name="Slide Number Placeholder 4"/>
          <p:cNvSpPr>
            <a:spLocks noGrp="1"/>
          </p:cNvSpPr>
          <p:nvPr>
            <p:ph type="sldNum" sz="quarter" idx="12"/>
          </p:nvPr>
        </p:nvSpPr>
        <p:spPr>
          <a:xfrm>
            <a:off x="71479" y="73502"/>
            <a:ext cx="470687" cy="365125"/>
          </a:xfrm>
        </p:spPr>
        <p:txBody>
          <a:bodyPr/>
          <a:lstStyle/>
          <a:p>
            <a:r>
              <a:rPr lang="en-US" dirty="0" smtClean="0"/>
              <a:t>11</a:t>
            </a:r>
            <a:endParaRPr lang="en-US" dirty="0"/>
          </a:p>
        </p:txBody>
      </p:sp>
      <p:sp>
        <p:nvSpPr>
          <p:cNvPr id="31"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SET modeling</a:t>
            </a:r>
            <a:endParaRPr lang="en-US" sz="2400" dirty="0">
              <a:solidFill>
                <a:srgbClr val="D15523"/>
              </a:solidFill>
              <a:latin typeface="Comfortaa" panose="020F0603070200060003" pitchFamily="34" charset="0"/>
            </a:endParaRPr>
          </a:p>
        </p:txBody>
      </p:sp>
      <p:sp>
        <p:nvSpPr>
          <p:cNvPr id="35" name="Subtitle 2"/>
          <p:cNvSpPr txBox="1">
            <a:spLocks/>
          </p:cNvSpPr>
          <p:nvPr/>
        </p:nvSpPr>
        <p:spPr>
          <a:xfrm>
            <a:off x="7222910" y="5712365"/>
            <a:ext cx="4676004" cy="7202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b="1" u="sng" dirty="0" smtClean="0">
                <a:solidFill>
                  <a:srgbClr val="D15523"/>
                </a:solidFill>
                <a:latin typeface="Comfortaa" panose="020F0603070200060003" pitchFamily="34" charset="0"/>
              </a:rPr>
              <a:t>regional cost matrix</a:t>
            </a:r>
            <a:r>
              <a:rPr lang="en-US" sz="2400" b="1" dirty="0" smtClean="0">
                <a:solidFill>
                  <a:srgbClr val="D15523"/>
                </a:solidFill>
                <a:latin typeface="Comfortaa" panose="020F0603070200060003" pitchFamily="34" charset="0"/>
              </a:rPr>
              <a:t> </a:t>
            </a:r>
            <a:endParaRPr lang="en-US" sz="40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37875242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500"/>
                                        <p:tgtEl>
                                          <p:spTgt spid="33"/>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8"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par>
                                <p:cTn id="25" presetID="22" presetClass="entr" presetSubtype="8"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par>
                                <p:cTn id="28" presetID="22" presetClass="entr" presetSubtype="8"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left)">
                                      <p:cBhvr>
                                        <p:cTn id="30" dur="500"/>
                                        <p:tgtEl>
                                          <p:spTgt spid="6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500"/>
                                        <p:tgtEl>
                                          <p:spTgt spid="5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par>
                                <p:cTn id="44" presetID="22" presetClass="entr" presetSubtype="8"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left)">
                                      <p:cBhvr>
                                        <p:cTn id="46" dur="500"/>
                                        <p:tgtEl>
                                          <p:spTgt spid="65"/>
                                        </p:tgtEl>
                                      </p:cBhvr>
                                    </p:animEffect>
                                  </p:childTnLst>
                                </p:cTn>
                              </p:par>
                              <p:par>
                                <p:cTn id="47" presetID="22" presetClass="entr" presetSubtype="8"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par>
                                <p:cTn id="50" presetID="22" presetClass="entr" presetSubtype="8" fill="hold"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left)">
                                      <p:cBhvr>
                                        <p:cTn id="57" dur="500"/>
                                        <p:tgtEl>
                                          <p:spTgt spid="57"/>
                                        </p:tgtEl>
                                      </p:cBhvr>
                                    </p:animEffect>
                                  </p:childTnLst>
                                </p:cTn>
                              </p:par>
                              <p:par>
                                <p:cTn id="58" presetID="22" presetClass="entr" presetSubtype="8"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wipe(left)">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up)">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22" presetClass="entr" presetSubtype="1"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up)">
                                      <p:cBhvr>
                                        <p:cTn id="73" dur="500"/>
                                        <p:tgtEl>
                                          <p:spTgt spid="67"/>
                                        </p:tgtEl>
                                      </p:cBhvr>
                                    </p:animEffect>
                                  </p:childTnLst>
                                </p:cTn>
                              </p:par>
                              <p:par>
                                <p:cTn id="74" presetID="22" presetClass="entr" presetSubtype="1" fill="hold" nodeType="with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up)">
                                      <p:cBhvr>
                                        <p:cTn id="76" dur="500"/>
                                        <p:tgtEl>
                                          <p:spTgt spid="6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left)">
                                      <p:cBhvr>
                                        <p:cTn id="81" dur="500"/>
                                        <p:tgtEl>
                                          <p:spTgt spid="37"/>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left)">
                                      <p:cBhvr>
                                        <p:cTn id="88" dur="500"/>
                                        <p:tgtEl>
                                          <p:spTgt spid="50"/>
                                        </p:tgtEl>
                                      </p:cBhvr>
                                    </p:animEffect>
                                  </p:childTnLst>
                                </p:cTn>
                              </p:par>
                              <p:par>
                                <p:cTn id="89" presetID="22" presetClass="entr" presetSubtype="8" fill="hold" nodeType="with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wipe(left)">
                                      <p:cBhvr>
                                        <p:cTn id="91" dur="500"/>
                                        <p:tgtEl>
                                          <p:spTgt spid="7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up)">
                                      <p:cBhvr>
                                        <p:cTn id="96" dur="500"/>
                                        <p:tgtEl>
                                          <p:spTgt spid="39"/>
                                        </p:tgtEl>
                                      </p:cBhvr>
                                    </p:animEffect>
                                  </p:childTnLst>
                                </p:cTn>
                              </p:par>
                              <p:par>
                                <p:cTn id="97" presetID="10" presetClass="exit" presetSubtype="0" fill="hold" grpId="1" nodeType="withEffect">
                                  <p:stCondLst>
                                    <p:cond delay="0"/>
                                  </p:stCondLst>
                                  <p:childTnLst>
                                    <p:animEffect transition="out" filter="fade">
                                      <p:cBhvr>
                                        <p:cTn id="98" dur="500"/>
                                        <p:tgtEl>
                                          <p:spTgt spid="49"/>
                                        </p:tgtEl>
                                      </p:cBhvr>
                                    </p:animEffect>
                                    <p:set>
                                      <p:cBhvr>
                                        <p:cTn id="99" dur="1" fill="hold">
                                          <p:stCondLst>
                                            <p:cond delay="499"/>
                                          </p:stCondLst>
                                        </p:cTn>
                                        <p:tgtEl>
                                          <p:spTgt spid="49"/>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animBg="1"/>
      <p:bldP spid="33" grpId="0" animBg="1"/>
      <p:bldP spid="34" grpId="0" animBg="1"/>
      <p:bldP spid="36" grpId="0" animBg="1"/>
      <p:bldP spid="37" grpId="0" animBg="1"/>
      <p:bldP spid="51" grpId="0" animBg="1"/>
      <p:bldP spid="52" grpId="0" animBg="1"/>
      <p:bldP spid="57" grpId="0" animBg="1"/>
      <p:bldP spid="46" grpId="0" animBg="1"/>
      <p:bldP spid="49" grpId="0" animBg="1"/>
      <p:bldP spid="49" grpId="1" animBg="1"/>
      <p:bldP spid="58" grpId="0" animBg="1"/>
      <p:bldP spid="39"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5" name="Slide Number Placeholder 4"/>
          <p:cNvSpPr>
            <a:spLocks noGrp="1"/>
          </p:cNvSpPr>
          <p:nvPr>
            <p:ph type="sldNum" sz="quarter" idx="12"/>
          </p:nvPr>
        </p:nvSpPr>
        <p:spPr/>
        <p:txBody>
          <a:bodyPr/>
          <a:lstStyle/>
          <a:p>
            <a:fld id="{90AE5AFE-EB4C-4B40-A81A-87A35B195E9B}" type="slidenum">
              <a:rPr lang="en-US" smtClean="0"/>
              <a:t>22</a:t>
            </a:fld>
            <a:endParaRPr lang="en-US"/>
          </a:p>
        </p:txBody>
      </p:sp>
      <p:grpSp>
        <p:nvGrpSpPr>
          <p:cNvPr id="4" name="Group 3"/>
          <p:cNvGrpSpPr/>
          <p:nvPr/>
        </p:nvGrpSpPr>
        <p:grpSpPr>
          <a:xfrm>
            <a:off x="71479" y="1763050"/>
            <a:ext cx="11913691" cy="1555338"/>
            <a:chOff x="71479" y="1763050"/>
            <a:chExt cx="11913691" cy="1555338"/>
          </a:xfrm>
        </p:grpSpPr>
        <p:pic>
          <p:nvPicPr>
            <p:cNvPr id="6" name="Picture 5"/>
            <p:cNvPicPr>
              <a:picLocks noChangeAspect="1"/>
            </p:cNvPicPr>
            <p:nvPr/>
          </p:nvPicPr>
          <p:blipFill>
            <a:blip r:embed="rId3"/>
            <a:stretch>
              <a:fillRect/>
            </a:stretch>
          </p:blipFill>
          <p:spPr>
            <a:xfrm>
              <a:off x="378301" y="1805001"/>
              <a:ext cx="2373746" cy="1338807"/>
            </a:xfrm>
            <a:prstGeom prst="rect">
              <a:avLst/>
            </a:prstGeom>
            <a:ln>
              <a:noFill/>
            </a:ln>
            <a:effectLst>
              <a:outerShdw blurRad="292100" dist="139700" dir="2700000" algn="tl" rotWithShape="0">
                <a:srgbClr val="333333">
                  <a:alpha val="65000"/>
                </a:srgbClr>
              </a:outerShdw>
            </a:effectLst>
          </p:spPr>
        </p:pic>
        <p:sp>
          <p:nvSpPr>
            <p:cNvPr id="11" name="Subtitle 2"/>
            <p:cNvSpPr txBox="1">
              <a:spLocks/>
            </p:cNvSpPr>
            <p:nvPr/>
          </p:nvSpPr>
          <p:spPr>
            <a:xfrm>
              <a:off x="71479" y="1797462"/>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dirty="0" smtClean="0">
                  <a:solidFill>
                    <a:srgbClr val="D15523"/>
                  </a:solidFill>
                  <a:latin typeface="Comfortaa" panose="020F0603070200060003" pitchFamily="34" charset="0"/>
                </a:rPr>
                <a:t>primary secondary</a:t>
              </a:r>
              <a:endParaRPr lang="en-US" sz="2000" dirty="0">
                <a:solidFill>
                  <a:srgbClr val="D15523"/>
                </a:solidFill>
                <a:latin typeface="Comfortaa" panose="020F0603070200060003" pitchFamily="34" charset="0"/>
              </a:endParaRPr>
            </a:p>
          </p:txBody>
        </p:sp>
        <p:sp>
          <p:nvSpPr>
            <p:cNvPr id="12" name="Subtitle 2"/>
            <p:cNvSpPr txBox="1">
              <a:spLocks/>
            </p:cNvSpPr>
            <p:nvPr/>
          </p:nvSpPr>
          <p:spPr>
            <a:xfrm>
              <a:off x="4942113" y="1763050"/>
              <a:ext cx="7043057" cy="15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fontAlgn="base">
                <a:spcBef>
                  <a:spcPts val="400"/>
                </a:spcBef>
              </a:pPr>
              <a:r>
                <a:rPr lang="en-US" sz="1400" dirty="0">
                  <a:latin typeface="Comfortaa" panose="020F0603070200060003" pitchFamily="34" charset="0"/>
                </a:rPr>
                <a:t>A Plan to Power 100 Percent of the Planet with </a:t>
              </a:r>
              <a:r>
                <a:rPr lang="en-US" sz="1400" dirty="0" smtClean="0">
                  <a:latin typeface="Comfortaa" panose="020F0603070200060003" pitchFamily="34" charset="0"/>
                </a:rPr>
                <a:t>Renewables </a:t>
              </a:r>
              <a:br>
                <a:rPr lang="en-US" sz="1400" dirty="0" smtClean="0">
                  <a:latin typeface="Comfortaa" panose="020F0603070200060003" pitchFamily="34" charset="0"/>
                </a:rPr>
              </a:br>
              <a:r>
                <a:rPr lang="en-US" sz="1400" dirty="0" smtClean="0">
                  <a:latin typeface="Comfortaa" panose="020F0603070200060003" pitchFamily="34" charset="0"/>
                </a:rPr>
                <a:t>(Scientific American, 2009)</a:t>
              </a:r>
            </a:p>
            <a:p>
              <a:pPr fontAlgn="base">
                <a:spcBef>
                  <a:spcPts val="400"/>
                </a:spcBef>
              </a:pPr>
              <a:r>
                <a:rPr lang="en-US" sz="1400" dirty="0">
                  <a:latin typeface="Comfortaa" panose="020F0603070200060003" pitchFamily="34" charset="0"/>
                </a:rPr>
                <a:t> Providing all global energy with wind, water, and solar </a:t>
              </a:r>
              <a:r>
                <a:rPr lang="en-US" sz="1400" dirty="0" smtClean="0">
                  <a:latin typeface="Comfortaa" panose="020F0603070200060003" pitchFamily="34" charset="0"/>
                </a:rPr>
                <a:t>power: </a:t>
              </a:r>
              <a:r>
                <a:rPr lang="en-US" sz="1400" dirty="0">
                  <a:latin typeface="Comfortaa" panose="020F0603070200060003" pitchFamily="34" charset="0"/>
                </a:rPr>
                <a:t>Technologies, energy resources, quantities and areas of infrastructure, and </a:t>
              </a:r>
              <a:r>
                <a:rPr lang="en-US" sz="1400" dirty="0" smtClean="0">
                  <a:latin typeface="Comfortaa" panose="020F0603070200060003" pitchFamily="34" charset="0"/>
                </a:rPr>
                <a:t>materials </a:t>
              </a:r>
              <a:br>
                <a:rPr lang="en-US" sz="1400" dirty="0" smtClean="0">
                  <a:latin typeface="Comfortaa" panose="020F0603070200060003" pitchFamily="34" charset="0"/>
                </a:rPr>
              </a:br>
              <a:r>
                <a:rPr lang="en-US" sz="1400" dirty="0" smtClean="0">
                  <a:latin typeface="Comfortaa" panose="020F0603070200060003" pitchFamily="34" charset="0"/>
                </a:rPr>
                <a:t>(2 articles, Energy Policy, 2010)</a:t>
              </a:r>
            </a:p>
            <a:p>
              <a:pPr fontAlgn="base">
                <a:spcBef>
                  <a:spcPts val="400"/>
                </a:spcBef>
              </a:pPr>
              <a:r>
                <a:rPr lang="en-US" sz="1400" dirty="0">
                  <a:latin typeface="Comfortaa" panose="020F0603070200060003" pitchFamily="34" charset="0"/>
                </a:rPr>
                <a:t>Review of solutions to global warming, air pollution, and energy </a:t>
              </a:r>
              <a:r>
                <a:rPr lang="en-US" sz="1400" dirty="0" smtClean="0">
                  <a:latin typeface="Comfortaa" panose="020F0603070200060003" pitchFamily="34" charset="0"/>
                </a:rPr>
                <a:t>security (RSC Energy &amp; </a:t>
              </a:r>
              <a:r>
                <a:rPr lang="en-US" sz="1400" dirty="0" err="1" smtClean="0">
                  <a:latin typeface="Comfortaa" panose="020F0603070200060003" pitchFamily="34" charset="0"/>
                </a:rPr>
                <a:t>Env</a:t>
              </a:r>
              <a:r>
                <a:rPr lang="en-US" sz="1400" dirty="0" smtClean="0">
                  <a:latin typeface="Comfortaa" panose="020F0603070200060003" pitchFamily="34" charset="0"/>
                </a:rPr>
                <a:t>. Science, 2008)</a:t>
              </a:r>
            </a:p>
          </p:txBody>
        </p:sp>
        <p:sp>
          <p:nvSpPr>
            <p:cNvPr id="16" name="Subtitle 2"/>
            <p:cNvSpPr txBox="1">
              <a:spLocks/>
            </p:cNvSpPr>
            <p:nvPr/>
          </p:nvSpPr>
          <p:spPr>
            <a:xfrm>
              <a:off x="2965012" y="2104349"/>
              <a:ext cx="4306953" cy="7800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dirty="0" smtClean="0">
                  <a:solidFill>
                    <a:srgbClr val="D15523"/>
                  </a:solidFill>
                  <a:latin typeface="Comfortaa" panose="020F0603070200060003" pitchFamily="34" charset="0"/>
                </a:rPr>
                <a:t>Jacobson </a:t>
              </a:r>
            </a:p>
            <a:p>
              <a:pPr marL="0" indent="0">
                <a:buNone/>
              </a:pPr>
              <a:r>
                <a:rPr lang="en-US" sz="2400" dirty="0" err="1" smtClean="0">
                  <a:solidFill>
                    <a:srgbClr val="D15523"/>
                  </a:solidFill>
                  <a:latin typeface="Comfortaa" panose="020F0603070200060003" pitchFamily="34" charset="0"/>
                </a:rPr>
                <a:t>Delucchi</a:t>
              </a:r>
              <a:endParaRPr lang="en-US" sz="2000" dirty="0">
                <a:solidFill>
                  <a:srgbClr val="D15523"/>
                </a:solidFill>
                <a:latin typeface="Comfortaa" panose="020F0603070200060003" pitchFamily="34" charset="0"/>
              </a:endParaRPr>
            </a:p>
          </p:txBody>
        </p:sp>
      </p:grpSp>
      <p:grpSp>
        <p:nvGrpSpPr>
          <p:cNvPr id="10" name="Group 9"/>
          <p:cNvGrpSpPr/>
          <p:nvPr/>
        </p:nvGrpSpPr>
        <p:grpSpPr>
          <a:xfrm>
            <a:off x="71479" y="3438137"/>
            <a:ext cx="11529992" cy="1466756"/>
            <a:chOff x="71479" y="3438137"/>
            <a:chExt cx="11529992" cy="1466756"/>
          </a:xfrm>
        </p:grpSpPr>
        <p:pic>
          <p:nvPicPr>
            <p:cNvPr id="7" name="Picture 6"/>
            <p:cNvPicPr>
              <a:picLocks noChangeAspect="1"/>
            </p:cNvPicPr>
            <p:nvPr/>
          </p:nvPicPr>
          <p:blipFill>
            <a:blip r:embed="rId3"/>
            <a:stretch>
              <a:fillRect/>
            </a:stretch>
          </p:blipFill>
          <p:spPr>
            <a:xfrm>
              <a:off x="378301" y="3441907"/>
              <a:ext cx="2373746" cy="1338807"/>
            </a:xfrm>
            <a:prstGeom prst="rect">
              <a:avLst/>
            </a:prstGeom>
            <a:ln>
              <a:noFill/>
            </a:ln>
            <a:effectLst>
              <a:outerShdw blurRad="292100" dist="139700" dir="2700000" algn="tl" rotWithShape="0">
                <a:srgbClr val="333333">
                  <a:alpha val="65000"/>
                </a:srgbClr>
              </a:outerShdw>
            </a:effectLst>
          </p:spPr>
        </p:pic>
        <p:sp>
          <p:nvSpPr>
            <p:cNvPr id="13" name="Subtitle 2"/>
            <p:cNvSpPr txBox="1">
              <a:spLocks/>
            </p:cNvSpPr>
            <p:nvPr/>
          </p:nvSpPr>
          <p:spPr>
            <a:xfrm>
              <a:off x="71479" y="3438137"/>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dirty="0" smtClean="0">
                  <a:solidFill>
                    <a:srgbClr val="D15523"/>
                  </a:solidFill>
                  <a:latin typeface="Comfortaa" panose="020F0603070200060003" pitchFamily="34" charset="0"/>
                </a:rPr>
                <a:t>emissions distribution</a:t>
              </a:r>
              <a:endParaRPr lang="en-US" sz="2000" dirty="0">
                <a:solidFill>
                  <a:srgbClr val="D15523"/>
                </a:solidFill>
                <a:latin typeface="Comfortaa" panose="020F0603070200060003" pitchFamily="34" charset="0"/>
              </a:endParaRPr>
            </a:p>
          </p:txBody>
        </p:sp>
        <p:sp>
          <p:nvSpPr>
            <p:cNvPr id="17" name="Subtitle 2"/>
            <p:cNvSpPr txBox="1">
              <a:spLocks/>
            </p:cNvSpPr>
            <p:nvPr/>
          </p:nvSpPr>
          <p:spPr>
            <a:xfrm>
              <a:off x="2965012" y="3460763"/>
              <a:ext cx="4306953" cy="7800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dirty="0" err="1" smtClean="0">
                  <a:solidFill>
                    <a:srgbClr val="D15523"/>
                  </a:solidFill>
                  <a:latin typeface="Comfortaa" panose="020F0603070200060003" pitchFamily="34" charset="0"/>
                </a:rPr>
                <a:t>Raupach</a:t>
              </a:r>
              <a:r>
                <a:rPr lang="en-US" sz="2400" dirty="0" smtClean="0">
                  <a:solidFill>
                    <a:srgbClr val="D15523"/>
                  </a:solidFill>
                  <a:latin typeface="Comfortaa" panose="020F0603070200060003" pitchFamily="34" charset="0"/>
                </a:rPr>
                <a:t>, Davis, Peters</a:t>
              </a:r>
            </a:p>
            <a:p>
              <a:pPr marL="0" indent="0">
                <a:buNone/>
              </a:pPr>
              <a:r>
                <a:rPr lang="en-US" sz="2400" dirty="0" smtClean="0">
                  <a:solidFill>
                    <a:srgbClr val="D15523"/>
                  </a:solidFill>
                  <a:latin typeface="Comfortaa" panose="020F0603070200060003" pitchFamily="34" charset="0"/>
                </a:rPr>
                <a:t>Davis, </a:t>
              </a:r>
              <a:r>
                <a:rPr lang="en-US" sz="2400" dirty="0" err="1" smtClean="0">
                  <a:solidFill>
                    <a:srgbClr val="D15523"/>
                  </a:solidFill>
                  <a:latin typeface="Comfortaa" panose="020F0603070200060003" pitchFamily="34" charset="0"/>
                </a:rPr>
                <a:t>Caldeira</a:t>
              </a:r>
              <a:endParaRPr lang="en-US" sz="2400" dirty="0" smtClean="0">
                <a:solidFill>
                  <a:srgbClr val="D15523"/>
                </a:solidFill>
                <a:latin typeface="Comfortaa" panose="020F0603070200060003" pitchFamily="34" charset="0"/>
              </a:endParaRPr>
            </a:p>
            <a:p>
              <a:pPr marL="0" indent="0">
                <a:buNone/>
              </a:pPr>
              <a:r>
                <a:rPr lang="en-US" sz="2400" dirty="0" err="1" smtClean="0">
                  <a:solidFill>
                    <a:srgbClr val="D15523"/>
                  </a:solidFill>
                  <a:latin typeface="Comfortaa" panose="020F0603070200060003" pitchFamily="34" charset="0"/>
                </a:rPr>
                <a:t>McGlade</a:t>
              </a:r>
              <a:r>
                <a:rPr lang="en-US" sz="2400" dirty="0">
                  <a:solidFill>
                    <a:srgbClr val="D15523"/>
                  </a:solidFill>
                  <a:latin typeface="Comfortaa" panose="020F0603070200060003" pitchFamily="34" charset="0"/>
                </a:rPr>
                <a:t>,</a:t>
              </a:r>
              <a:r>
                <a:rPr lang="en-US" sz="2400" dirty="0" smtClean="0">
                  <a:solidFill>
                    <a:srgbClr val="D15523"/>
                  </a:solidFill>
                  <a:latin typeface="Comfortaa" panose="020F0603070200060003" pitchFamily="34" charset="0"/>
                </a:rPr>
                <a:t> Ekins</a:t>
              </a:r>
              <a:endParaRPr lang="en-US" sz="2000" dirty="0">
                <a:solidFill>
                  <a:srgbClr val="D15523"/>
                </a:solidFill>
                <a:latin typeface="Comfortaa" panose="020F0603070200060003" pitchFamily="34" charset="0"/>
              </a:endParaRPr>
            </a:p>
          </p:txBody>
        </p:sp>
        <p:sp>
          <p:nvSpPr>
            <p:cNvPr id="2" name="Rectangle 1"/>
            <p:cNvSpPr/>
            <p:nvPr/>
          </p:nvSpPr>
          <p:spPr>
            <a:xfrm>
              <a:off x="6668500" y="3546572"/>
              <a:ext cx="4932971" cy="1358321"/>
            </a:xfrm>
            <a:prstGeom prst="rect">
              <a:avLst/>
            </a:prstGeom>
          </p:spPr>
          <p:txBody>
            <a:bodyPr wrap="square">
              <a:spAutoFit/>
            </a:bodyPr>
            <a:lstStyle/>
            <a:p>
              <a:pPr marL="285750" indent="-285750" fontAlgn="base">
                <a:lnSpc>
                  <a:spcPct val="90000"/>
                </a:lnSpc>
                <a:spcBef>
                  <a:spcPts val="400"/>
                </a:spcBef>
                <a:buFont typeface="Arial" panose="020B0604020202020204" pitchFamily="34" charset="0"/>
                <a:buChar char="•"/>
              </a:pPr>
              <a:r>
                <a:rPr lang="en-US" sz="1400" dirty="0">
                  <a:latin typeface="Comfortaa" panose="020F0603070200060003" pitchFamily="34" charset="0"/>
                </a:rPr>
                <a:t>Sharing a quota on cumulative carbon emissions </a:t>
              </a:r>
              <a:br>
                <a:rPr lang="en-US" sz="1400" dirty="0">
                  <a:latin typeface="Comfortaa" panose="020F0603070200060003" pitchFamily="34" charset="0"/>
                </a:rPr>
              </a:br>
              <a:r>
                <a:rPr lang="en-US" sz="1400" dirty="0">
                  <a:latin typeface="Comfortaa" panose="020F0603070200060003" pitchFamily="34" charset="0"/>
                </a:rPr>
                <a:t>(Nature Climate Change, 2014)</a:t>
              </a:r>
            </a:p>
            <a:p>
              <a:pPr marL="285750" indent="-285750" fontAlgn="base">
                <a:lnSpc>
                  <a:spcPct val="90000"/>
                </a:lnSpc>
                <a:spcBef>
                  <a:spcPts val="400"/>
                </a:spcBef>
                <a:buFont typeface="Arial" panose="020B0604020202020204" pitchFamily="34" charset="0"/>
                <a:buChar char="•"/>
              </a:pPr>
              <a:r>
                <a:rPr lang="en-US" sz="1400" dirty="0">
                  <a:latin typeface="Comfortaa" panose="020F0603070200060003" pitchFamily="34" charset="0"/>
                </a:rPr>
                <a:t>Consumption-based accounting of CO2 emissions (PNAS, 2009)</a:t>
              </a:r>
            </a:p>
            <a:p>
              <a:pPr marL="285750" indent="-285750" fontAlgn="base">
                <a:lnSpc>
                  <a:spcPct val="90000"/>
                </a:lnSpc>
                <a:spcBef>
                  <a:spcPts val="400"/>
                </a:spcBef>
                <a:buFont typeface="Arial" panose="020B0604020202020204" pitchFamily="34" charset="0"/>
                <a:buChar char="•"/>
              </a:pPr>
              <a:r>
                <a:rPr lang="en-US" sz="1400" dirty="0"/>
                <a:t>The geographical distribution of fossil fuels unused when limiting global warming to 2 °C</a:t>
              </a:r>
              <a:r>
                <a:rPr lang="en-US" sz="1400" dirty="0">
                  <a:latin typeface="Comfortaa" panose="020F0603070200060003" pitchFamily="34" charset="0"/>
                </a:rPr>
                <a:t> (Nature, 2015)</a:t>
              </a:r>
              <a:endParaRPr lang="en-US" sz="1400" dirty="0"/>
            </a:p>
          </p:txBody>
        </p:sp>
      </p:grpSp>
      <p:grpSp>
        <p:nvGrpSpPr>
          <p:cNvPr id="21" name="Group 20"/>
          <p:cNvGrpSpPr/>
          <p:nvPr/>
        </p:nvGrpSpPr>
        <p:grpSpPr>
          <a:xfrm>
            <a:off x="71479" y="5078813"/>
            <a:ext cx="11793950" cy="1603516"/>
            <a:chOff x="71479" y="5078813"/>
            <a:chExt cx="11793950" cy="1603516"/>
          </a:xfrm>
        </p:grpSpPr>
        <p:pic>
          <p:nvPicPr>
            <p:cNvPr id="8" name="Picture 7"/>
            <p:cNvPicPr>
              <a:picLocks noChangeAspect="1"/>
            </p:cNvPicPr>
            <p:nvPr/>
          </p:nvPicPr>
          <p:blipFill>
            <a:blip r:embed="rId3"/>
            <a:stretch>
              <a:fillRect/>
            </a:stretch>
          </p:blipFill>
          <p:spPr>
            <a:xfrm>
              <a:off x="378301" y="5078813"/>
              <a:ext cx="2373746" cy="1338807"/>
            </a:xfrm>
            <a:prstGeom prst="rect">
              <a:avLst/>
            </a:prstGeom>
            <a:ln>
              <a:noFill/>
            </a:ln>
            <a:effectLst>
              <a:outerShdw blurRad="292100" dist="139700" dir="2700000" algn="tl" rotWithShape="0">
                <a:srgbClr val="333333">
                  <a:alpha val="65000"/>
                </a:srgbClr>
              </a:outerShdw>
            </a:effectLst>
          </p:spPr>
        </p:pic>
        <p:sp>
          <p:nvSpPr>
            <p:cNvPr id="14" name="Subtitle 2"/>
            <p:cNvSpPr txBox="1">
              <a:spLocks/>
            </p:cNvSpPr>
            <p:nvPr/>
          </p:nvSpPr>
          <p:spPr>
            <a:xfrm>
              <a:off x="71479" y="5104575"/>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400" dirty="0">
                  <a:solidFill>
                    <a:srgbClr val="D15523"/>
                  </a:solidFill>
                  <a:latin typeface="Comfortaa" panose="020F0603070200060003" pitchFamily="34" charset="0"/>
                </a:rPr>
                <a:t>s</a:t>
              </a:r>
              <a:r>
                <a:rPr lang="en-US" sz="2400" dirty="0" smtClean="0">
                  <a:solidFill>
                    <a:srgbClr val="D15523"/>
                  </a:solidFill>
                  <a:latin typeface="Comfortaa" panose="020F0603070200060003" pitchFamily="34" charset="0"/>
                </a:rPr>
                <a:t>ystem integration</a:t>
              </a:r>
              <a:endParaRPr lang="en-US" sz="2000" dirty="0">
                <a:solidFill>
                  <a:srgbClr val="D15523"/>
                </a:solidFill>
                <a:latin typeface="Comfortaa" panose="020F0603070200060003" pitchFamily="34" charset="0"/>
              </a:endParaRPr>
            </a:p>
          </p:txBody>
        </p:sp>
        <p:sp>
          <p:nvSpPr>
            <p:cNvPr id="19" name="Subtitle 2"/>
            <p:cNvSpPr txBox="1">
              <a:spLocks/>
            </p:cNvSpPr>
            <p:nvPr/>
          </p:nvSpPr>
          <p:spPr>
            <a:xfrm>
              <a:off x="2965012" y="5364509"/>
              <a:ext cx="4306953" cy="7800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dirty="0" err="1" smtClean="0">
                  <a:solidFill>
                    <a:srgbClr val="D15523"/>
                  </a:solidFill>
                  <a:latin typeface="Comfortaa" panose="020F0603070200060003" pitchFamily="34" charset="0"/>
                </a:rPr>
                <a:t>Luderer</a:t>
              </a:r>
              <a:r>
                <a:rPr lang="en-US" sz="2400" dirty="0" smtClean="0">
                  <a:solidFill>
                    <a:srgbClr val="D15523"/>
                  </a:solidFill>
                  <a:latin typeface="Comfortaa" panose="020F0603070200060003" pitchFamily="34" charset="0"/>
                </a:rPr>
                <a:t>, </a:t>
              </a:r>
              <a:r>
                <a:rPr lang="en-US" sz="2400" dirty="0" err="1" smtClean="0">
                  <a:solidFill>
                    <a:srgbClr val="D15523"/>
                  </a:solidFill>
                  <a:latin typeface="Comfortaa" panose="020F0603070200060003" pitchFamily="34" charset="0"/>
                </a:rPr>
                <a:t>Ueckert</a:t>
              </a:r>
              <a:endParaRPr lang="en-US" sz="2400" dirty="0" smtClean="0">
                <a:solidFill>
                  <a:srgbClr val="D15523"/>
                </a:solidFill>
                <a:latin typeface="Comfortaa" panose="020F0603070200060003" pitchFamily="34" charset="0"/>
              </a:endParaRPr>
            </a:p>
            <a:p>
              <a:pPr marL="0" indent="0">
                <a:buNone/>
              </a:pPr>
              <a:r>
                <a:rPr lang="en-US" sz="2400" dirty="0" smtClean="0">
                  <a:solidFill>
                    <a:srgbClr val="D15523"/>
                  </a:solidFill>
                  <a:latin typeface="Comfortaa" panose="020F0603070200060003" pitchFamily="34" charset="0"/>
                </a:rPr>
                <a:t>Breyer, </a:t>
              </a:r>
              <a:r>
                <a:rPr lang="en-US" sz="2400" dirty="0" err="1" smtClean="0">
                  <a:solidFill>
                    <a:srgbClr val="D15523"/>
                  </a:solidFill>
                  <a:latin typeface="Comfortaa" panose="020F0603070200060003" pitchFamily="34" charset="0"/>
                </a:rPr>
                <a:t>Bogdanov</a:t>
              </a:r>
              <a:endParaRPr lang="en-US" sz="2000" dirty="0">
                <a:solidFill>
                  <a:srgbClr val="D15523"/>
                </a:solidFill>
                <a:latin typeface="Comfortaa" panose="020F0603070200060003" pitchFamily="34" charset="0"/>
              </a:endParaRPr>
            </a:p>
          </p:txBody>
        </p:sp>
        <p:sp>
          <p:nvSpPr>
            <p:cNvPr id="20" name="Rectangle 19"/>
            <p:cNvSpPr/>
            <p:nvPr/>
          </p:nvSpPr>
          <p:spPr>
            <a:xfrm>
              <a:off x="5854448" y="5078813"/>
              <a:ext cx="6010981" cy="1603516"/>
            </a:xfrm>
            <a:prstGeom prst="rect">
              <a:avLst/>
            </a:prstGeom>
          </p:spPr>
          <p:txBody>
            <a:bodyPr wrap="square">
              <a:spAutoFit/>
            </a:bodyPr>
            <a:lstStyle/>
            <a:p>
              <a:pPr marL="285750" indent="-285750" fontAlgn="base">
                <a:lnSpc>
                  <a:spcPct val="90000"/>
                </a:lnSpc>
                <a:spcBef>
                  <a:spcPts val="400"/>
                </a:spcBef>
                <a:buFont typeface="Arial" panose="020B0604020202020204" pitchFamily="34" charset="0"/>
                <a:buChar char="•"/>
              </a:pPr>
              <a:r>
                <a:rPr lang="en-US" sz="1400" dirty="0">
                  <a:latin typeface="Comfortaa" panose="020F0603070200060003" pitchFamily="34" charset="0"/>
                </a:rPr>
                <a:t>Representing power sector variability and the integration of variable renewables in long-term energy-economy models using residual load duration </a:t>
              </a:r>
              <a:r>
                <a:rPr lang="en-US" sz="1400" dirty="0" smtClean="0">
                  <a:latin typeface="Comfortaa" panose="020F0603070200060003" pitchFamily="34" charset="0"/>
                </a:rPr>
                <a:t>curves (Energy, 2015)</a:t>
              </a:r>
            </a:p>
            <a:p>
              <a:pPr marL="285750" indent="-285750" fontAlgn="base">
                <a:lnSpc>
                  <a:spcPct val="90000"/>
                </a:lnSpc>
                <a:spcBef>
                  <a:spcPts val="400"/>
                </a:spcBef>
                <a:buFont typeface="Arial" panose="020B0604020202020204" pitchFamily="34" charset="0"/>
                <a:buChar char="•"/>
              </a:pPr>
              <a:endParaRPr lang="en-US" sz="1400" dirty="0" smtClean="0">
                <a:latin typeface="Comfortaa" panose="020F0603070200060003" pitchFamily="34" charset="0"/>
              </a:endParaRPr>
            </a:p>
            <a:p>
              <a:pPr marL="285750" indent="-285750" fontAlgn="base">
                <a:lnSpc>
                  <a:spcPct val="90000"/>
                </a:lnSpc>
                <a:spcBef>
                  <a:spcPts val="400"/>
                </a:spcBef>
                <a:buFont typeface="Arial" panose="020B0604020202020204" pitchFamily="34" charset="0"/>
                <a:buChar char="•"/>
              </a:pPr>
              <a:r>
                <a:rPr lang="en-US" sz="1400" dirty="0">
                  <a:latin typeface="Comfortaa" panose="020F0603070200060003" pitchFamily="34" charset="0"/>
                </a:rPr>
                <a:t>Global energy storage demand for a 100% renewable electricity </a:t>
              </a:r>
              <a:r>
                <a:rPr lang="en-US" sz="1400" dirty="0" smtClean="0">
                  <a:latin typeface="Comfortaa" panose="020F0603070200060003" pitchFamily="34" charset="0"/>
                </a:rPr>
                <a:t>supply (Energy Procedia, 2014)</a:t>
              </a:r>
              <a:endParaRPr lang="en-US" sz="1400" dirty="0">
                <a:latin typeface="Comfortaa" panose="020F0603070200060003" pitchFamily="34" charset="0"/>
              </a:endParaRPr>
            </a:p>
            <a:p>
              <a:pPr marL="285750" indent="-285750" fontAlgn="base">
                <a:lnSpc>
                  <a:spcPct val="90000"/>
                </a:lnSpc>
                <a:spcBef>
                  <a:spcPts val="400"/>
                </a:spcBef>
                <a:buFont typeface="Arial" panose="020B0604020202020204" pitchFamily="34" charset="0"/>
                <a:buChar char="•"/>
              </a:pPr>
              <a:r>
                <a:rPr lang="en-US" sz="1400" dirty="0" smtClean="0">
                  <a:latin typeface="Comfortaa" panose="020F0603070200060003" pitchFamily="34" charset="0"/>
                </a:rPr>
                <a:t>Many conference papers on </a:t>
              </a:r>
              <a:r>
                <a:rPr lang="en-US" sz="1400" dirty="0" err="1" smtClean="0">
                  <a:latin typeface="Comfortaa" panose="020F0603070200060003" pitchFamily="34" charset="0"/>
                </a:rPr>
                <a:t>supergrids</a:t>
              </a:r>
              <a:r>
                <a:rPr lang="en-US" sz="1400" dirty="0" smtClean="0">
                  <a:latin typeface="Comfortaa" panose="020F0603070200060003" pitchFamily="34" charset="0"/>
                </a:rPr>
                <a:t> and storage</a:t>
              </a:r>
              <a:endParaRPr lang="en-US" sz="1400" dirty="0">
                <a:latin typeface="Comfortaa" panose="020F0603070200060003" pitchFamily="34" charset="0"/>
              </a:endParaRPr>
            </a:p>
          </p:txBody>
        </p:sp>
      </p:grpSp>
      <p:sp>
        <p:nvSpPr>
          <p:cNvPr id="22"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SET modeling</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40206996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23</a:t>
            </a:fld>
            <a:endParaRPr lang="en-US"/>
          </a:p>
        </p:txBody>
      </p:sp>
      <p:sp>
        <p:nvSpPr>
          <p:cNvPr id="16" name="Subtitle 2"/>
          <p:cNvSpPr txBox="1">
            <a:spLocks/>
          </p:cNvSpPr>
          <p:nvPr/>
        </p:nvSpPr>
        <p:spPr>
          <a:xfrm>
            <a:off x="306822" y="1155338"/>
            <a:ext cx="4191000"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dirty="0" smtClean="0">
                <a:solidFill>
                  <a:srgbClr val="D15523"/>
                </a:solidFill>
                <a:latin typeface="Comfortaa" panose="020F0603070200060003" pitchFamily="34" charset="0"/>
              </a:rPr>
              <a:t>	</a:t>
            </a:r>
            <a:endParaRPr lang="en-US" sz="2400" b="1" dirty="0" smtClean="0">
              <a:solidFill>
                <a:srgbClr val="D15523"/>
              </a:solidFill>
              <a:latin typeface="Comfortaa" panose="020F0603070200060003" pitchFamily="34" charset="0"/>
            </a:endParaRPr>
          </a:p>
          <a:p>
            <a:pPr>
              <a:lnSpc>
                <a:spcPct val="130000"/>
              </a:lnSpc>
            </a:pPr>
            <a:r>
              <a:rPr lang="en-US" sz="2400" dirty="0">
                <a:solidFill>
                  <a:srgbClr val="D15523"/>
                </a:solidFill>
                <a:latin typeface="Comfortaa" panose="020F0603070200060003" pitchFamily="34" charset="0"/>
              </a:rPr>
              <a:t>Convert primary demand </a:t>
            </a:r>
            <a:br>
              <a:rPr lang="en-US" sz="2400" dirty="0">
                <a:solidFill>
                  <a:srgbClr val="D15523"/>
                </a:solidFill>
                <a:latin typeface="Comfortaa" panose="020F0603070200060003" pitchFamily="34" charset="0"/>
              </a:rPr>
            </a:br>
            <a:r>
              <a:rPr lang="en-US" sz="2400" dirty="0">
                <a:solidFill>
                  <a:srgbClr val="D15523"/>
                </a:solidFill>
                <a:latin typeface="Comfortaa" panose="020F0603070200060003" pitchFamily="34" charset="0"/>
              </a:rPr>
              <a:t>to secondary demand based on Jacobson (2016)</a:t>
            </a:r>
          </a:p>
          <a:p>
            <a:pPr>
              <a:lnSpc>
                <a:spcPct val="130000"/>
              </a:lnSpc>
            </a:pPr>
            <a:r>
              <a:rPr lang="en-US" sz="2400" dirty="0">
                <a:solidFill>
                  <a:srgbClr val="D15523"/>
                </a:solidFill>
                <a:latin typeface="Comfortaa" panose="020F0603070200060003" pitchFamily="34" charset="0"/>
              </a:rPr>
              <a:t>Data available from</a:t>
            </a:r>
            <a:br>
              <a:rPr lang="en-US" sz="2400" dirty="0">
                <a:solidFill>
                  <a:srgbClr val="D15523"/>
                </a:solidFill>
                <a:latin typeface="Comfortaa" panose="020F0603070200060003" pitchFamily="34" charset="0"/>
              </a:rPr>
            </a:br>
            <a:r>
              <a:rPr lang="en-US" sz="2400" dirty="0">
                <a:solidFill>
                  <a:srgbClr val="D15523"/>
                </a:solidFill>
                <a:latin typeface="Comfortaa" panose="020F0603070200060003" pitchFamily="34" charset="0"/>
              </a:rPr>
              <a:t>100renewable.com for 139 countries, extrapolate the </a:t>
            </a:r>
            <a:r>
              <a:rPr lang="en-US" sz="2400" dirty="0" smtClean="0">
                <a:solidFill>
                  <a:srgbClr val="D15523"/>
                </a:solidFill>
                <a:latin typeface="Comfortaa" panose="020F0603070200060003" pitchFamily="34" charset="0"/>
              </a:rPr>
              <a:t>rest, </a:t>
            </a:r>
          </a:p>
          <a:p>
            <a:pPr>
              <a:lnSpc>
                <a:spcPct val="130000"/>
              </a:lnSpc>
            </a:pPr>
            <a:r>
              <a:rPr lang="en-US" sz="2400" dirty="0">
                <a:solidFill>
                  <a:srgbClr val="D15523"/>
                </a:solidFill>
                <a:latin typeface="Comfortaa" panose="020F0603070200060003" pitchFamily="34" charset="0"/>
              </a:rPr>
              <a:t>T</a:t>
            </a:r>
            <a:r>
              <a:rPr lang="en-US" sz="2400" dirty="0" smtClean="0">
                <a:solidFill>
                  <a:srgbClr val="D15523"/>
                </a:solidFill>
                <a:latin typeface="Comfortaa" panose="020F0603070200060003" pitchFamily="34" charset="0"/>
              </a:rPr>
              <a:t>ypically in the range of 30% reduction overall</a:t>
            </a:r>
            <a:endParaRPr lang="en-US" sz="2000" dirty="0">
              <a:solidFill>
                <a:srgbClr val="D15523"/>
              </a:solidFill>
              <a:latin typeface="Comfortaa" panose="020F0603070200060003" pitchFamily="34" charset="0"/>
            </a:endParaRPr>
          </a:p>
        </p:txBody>
      </p:sp>
      <p:pic>
        <p:nvPicPr>
          <p:cNvPr id="13" name="Picture 12"/>
          <p:cNvPicPr>
            <a:picLocks noChangeAspect="1"/>
          </p:cNvPicPr>
          <p:nvPr/>
        </p:nvPicPr>
        <p:blipFill>
          <a:blip r:embed="rId3"/>
          <a:stretch>
            <a:fillRect/>
          </a:stretch>
        </p:blipFill>
        <p:spPr>
          <a:xfrm>
            <a:off x="4733136" y="1277123"/>
            <a:ext cx="7187443" cy="4851524"/>
          </a:xfrm>
          <a:prstGeom prst="rect">
            <a:avLst/>
          </a:prstGeom>
        </p:spPr>
      </p:pic>
      <p:grpSp>
        <p:nvGrpSpPr>
          <p:cNvPr id="7" name="Group 6"/>
          <p:cNvGrpSpPr/>
          <p:nvPr/>
        </p:nvGrpSpPr>
        <p:grpSpPr>
          <a:xfrm>
            <a:off x="5964721" y="992052"/>
            <a:ext cx="5141478" cy="5664618"/>
            <a:chOff x="5964721" y="992052"/>
            <a:chExt cx="5141478" cy="5664618"/>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035" y="992052"/>
              <a:ext cx="4906164" cy="5434182"/>
            </a:xfrm>
            <a:prstGeom prst="rect">
              <a:avLst/>
            </a:prstGeom>
          </p:spPr>
        </p:pic>
        <p:sp>
          <p:nvSpPr>
            <p:cNvPr id="14" name="Subtitle 2"/>
            <p:cNvSpPr txBox="1">
              <a:spLocks/>
            </p:cNvSpPr>
            <p:nvPr/>
          </p:nvSpPr>
          <p:spPr>
            <a:xfrm rot="16200000">
              <a:off x="4418539" y="3227219"/>
              <a:ext cx="3458733" cy="3663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dirty="0" smtClean="0">
                  <a:solidFill>
                    <a:schemeClr val="bg1">
                      <a:lumMod val="50000"/>
                    </a:schemeClr>
                  </a:solidFill>
                  <a:latin typeface="Comfortaa" panose="020F0603070200060003" pitchFamily="34" charset="0"/>
                </a:rPr>
                <a:t>number of countries</a:t>
              </a:r>
              <a:endParaRPr lang="en-US" sz="1400" dirty="0">
                <a:solidFill>
                  <a:schemeClr val="bg1">
                    <a:lumMod val="50000"/>
                  </a:schemeClr>
                </a:solidFill>
                <a:latin typeface="Comfortaa" panose="020F0603070200060003" pitchFamily="34" charset="0"/>
              </a:endParaRPr>
            </a:p>
          </p:txBody>
        </p:sp>
        <p:sp>
          <p:nvSpPr>
            <p:cNvPr id="17" name="Subtitle 2"/>
            <p:cNvSpPr txBox="1">
              <a:spLocks/>
            </p:cNvSpPr>
            <p:nvPr/>
          </p:nvSpPr>
          <p:spPr>
            <a:xfrm>
              <a:off x="6322547" y="6290301"/>
              <a:ext cx="4661140" cy="3663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dirty="0" smtClean="0">
                  <a:solidFill>
                    <a:schemeClr val="bg1">
                      <a:lumMod val="50000"/>
                    </a:schemeClr>
                  </a:solidFill>
                  <a:latin typeface="Comfortaa" panose="020F0603070200060003" pitchFamily="34" charset="0"/>
                </a:rPr>
                <a:t>percentage reduction in energy demand</a:t>
              </a:r>
              <a:endParaRPr lang="en-US" sz="1400" dirty="0">
                <a:solidFill>
                  <a:schemeClr val="bg1">
                    <a:lumMod val="50000"/>
                  </a:schemeClr>
                </a:solidFill>
                <a:latin typeface="Comfortaa" panose="020F0603070200060003" pitchFamily="34" charset="0"/>
              </a:endParaRPr>
            </a:p>
          </p:txBody>
        </p:sp>
      </p:grpSp>
      <p:sp>
        <p:nvSpPr>
          <p:cNvPr id="11"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trade network modeling</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1104710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5" name="Slide Number Placeholder 4"/>
          <p:cNvSpPr>
            <a:spLocks noGrp="1"/>
          </p:cNvSpPr>
          <p:nvPr>
            <p:ph type="sldNum" sz="quarter" idx="12"/>
          </p:nvPr>
        </p:nvSpPr>
        <p:spPr/>
        <p:txBody>
          <a:bodyPr/>
          <a:lstStyle/>
          <a:p>
            <a:fld id="{90AE5AFE-EB4C-4B40-A81A-87A35B195E9B}" type="slidenum">
              <a:rPr lang="en-US" smtClean="0"/>
              <a:t>24</a:t>
            </a:fld>
            <a:endParaRPr lang="en-US"/>
          </a:p>
        </p:txBody>
      </p:sp>
      <p:sp>
        <p:nvSpPr>
          <p:cNvPr id="22"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trade network modeling</a:t>
            </a:r>
            <a:endParaRPr lang="en-US" sz="2400" dirty="0">
              <a:solidFill>
                <a:srgbClr val="D15523"/>
              </a:solidFill>
              <a:latin typeface="Comfortaa" panose="020F0603070200060003" pitchFamily="34" charset="0"/>
            </a:endParaRPr>
          </a:p>
        </p:txBody>
      </p:sp>
      <p:pic>
        <p:nvPicPr>
          <p:cNvPr id="25" name="Picture 24"/>
          <p:cNvPicPr>
            <a:picLocks noChangeAspect="1"/>
          </p:cNvPicPr>
          <p:nvPr/>
        </p:nvPicPr>
        <p:blipFill>
          <a:blip r:embed="rId3"/>
          <a:stretch>
            <a:fillRect/>
          </a:stretch>
        </p:blipFill>
        <p:spPr>
          <a:xfrm>
            <a:off x="279540" y="1859697"/>
            <a:ext cx="3962400" cy="4591050"/>
          </a:xfrm>
          <a:prstGeom prst="rect">
            <a:avLst/>
          </a:prstGeom>
        </p:spPr>
      </p:pic>
      <p:sp>
        <p:nvSpPr>
          <p:cNvPr id="24" name="Subtitle 2"/>
          <p:cNvSpPr txBox="1">
            <a:spLocks/>
          </p:cNvSpPr>
          <p:nvPr/>
        </p:nvSpPr>
        <p:spPr>
          <a:xfrm>
            <a:off x="3339764" y="1467032"/>
            <a:ext cx="8656293"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000" dirty="0" smtClean="0">
                <a:solidFill>
                  <a:srgbClr val="D15523"/>
                </a:solidFill>
                <a:latin typeface="Comfortaa" panose="020F0603070200060003" pitchFamily="34" charset="0"/>
              </a:rPr>
              <a:t>estimation of storage needs from </a:t>
            </a:r>
            <a:r>
              <a:rPr lang="en-US" sz="2000" b="1" dirty="0" smtClean="0">
                <a:solidFill>
                  <a:srgbClr val="D15523"/>
                </a:solidFill>
                <a:latin typeface="Comfortaa" panose="020F0603070200060003" pitchFamily="34" charset="0"/>
              </a:rPr>
              <a:t>residual load duration curves</a:t>
            </a:r>
            <a:endParaRPr lang="en-US" sz="3600" b="1" dirty="0">
              <a:solidFill>
                <a:srgbClr val="D15523"/>
              </a:solidFill>
              <a:latin typeface="Comfortaa" panose="020F0603070200060003" pitchFamily="34" charset="0"/>
            </a:endParaRPr>
          </a:p>
        </p:txBody>
      </p:sp>
      <p:sp>
        <p:nvSpPr>
          <p:cNvPr id="26" name="Subtitle 2"/>
          <p:cNvSpPr txBox="1">
            <a:spLocks/>
          </p:cNvSpPr>
          <p:nvPr/>
        </p:nvSpPr>
        <p:spPr>
          <a:xfrm>
            <a:off x="53758"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dirty="0" err="1" smtClean="0">
                <a:latin typeface="Comfortaa" panose="020F0603070200060003" pitchFamily="34" charset="0"/>
              </a:rPr>
              <a:t>Ueckert</a:t>
            </a:r>
            <a:r>
              <a:rPr lang="en-US" sz="1000" dirty="0" smtClean="0">
                <a:latin typeface="Comfortaa" panose="020F0603070200060003" pitchFamily="34" charset="0"/>
              </a:rPr>
              <a:t> et. al (2015), IEER (2012)</a:t>
            </a:r>
            <a:endParaRPr lang="en-US" sz="1000" dirty="0" smtClean="0">
              <a:latin typeface="Comfortaa" panose="020F0603070200060003" pitchFamily="34" charset="0"/>
            </a:endParaRPr>
          </a:p>
        </p:txBody>
      </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b="9249"/>
          <a:stretch/>
        </p:blipFill>
        <p:spPr>
          <a:xfrm>
            <a:off x="4450560" y="2235200"/>
            <a:ext cx="7545497" cy="4432301"/>
          </a:xfrm>
          <a:prstGeom prst="rect">
            <a:avLst/>
          </a:prstGeom>
        </p:spPr>
      </p:pic>
    </p:spTree>
    <p:extLst>
      <p:ext uri="{BB962C8B-B14F-4D97-AF65-F5344CB8AC3E}">
        <p14:creationId xmlns:p14="http://schemas.microsoft.com/office/powerpoint/2010/main" val="31291141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25</a:t>
            </a:fld>
            <a:endParaRPr lang="en-US"/>
          </a:p>
        </p:txBody>
      </p:sp>
      <p:sp>
        <p:nvSpPr>
          <p:cNvPr id="16" name="Subtitle 2"/>
          <p:cNvSpPr txBox="1">
            <a:spLocks/>
          </p:cNvSpPr>
          <p:nvPr/>
        </p:nvSpPr>
        <p:spPr>
          <a:xfrm>
            <a:off x="306821" y="1155338"/>
            <a:ext cx="4472008"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dirty="0" smtClean="0">
                <a:solidFill>
                  <a:srgbClr val="D15523"/>
                </a:solidFill>
                <a:latin typeface="Comfortaa" panose="020F0603070200060003" pitchFamily="34" charset="0"/>
              </a:rPr>
              <a:t>	</a:t>
            </a:r>
            <a:endParaRPr lang="en-US" sz="2400" b="1" dirty="0" smtClean="0">
              <a:solidFill>
                <a:srgbClr val="D15523"/>
              </a:solidFill>
              <a:latin typeface="Comfortaa" panose="020F0603070200060003" pitchFamily="34" charset="0"/>
            </a:endParaRPr>
          </a:p>
          <a:p>
            <a:pPr>
              <a:lnSpc>
                <a:spcPct val="130000"/>
              </a:lnSpc>
            </a:pPr>
            <a:r>
              <a:rPr lang="en-US" sz="1800" dirty="0" smtClean="0">
                <a:solidFill>
                  <a:srgbClr val="D15523"/>
                </a:solidFill>
                <a:latin typeface="Comfortaa" panose="020F0603070200060003" pitchFamily="34" charset="0"/>
              </a:rPr>
              <a:t>Collect country insolation GIS data and create distributions of reserve quality (DNI, GHI, Wind Speed) from NREL data</a:t>
            </a:r>
          </a:p>
          <a:p>
            <a:pPr>
              <a:lnSpc>
                <a:spcPct val="130000"/>
              </a:lnSpc>
            </a:pPr>
            <a:r>
              <a:rPr lang="en-US" sz="1800" dirty="0" smtClean="0">
                <a:solidFill>
                  <a:srgbClr val="D15523"/>
                </a:solidFill>
                <a:latin typeface="Comfortaa" panose="020F0603070200060003" pitchFamily="34" charset="0"/>
              </a:rPr>
              <a:t>Calculate </a:t>
            </a:r>
            <a:r>
              <a:rPr lang="en-US" sz="1800" dirty="0" smtClean="0">
                <a:solidFill>
                  <a:srgbClr val="D15523"/>
                </a:solidFill>
                <a:latin typeface="Comfortaa" panose="020F0603070200060003" pitchFamily="34" charset="0"/>
              </a:rPr>
              <a:t>binned energy production capacities with different capacity factors for different resource qualities</a:t>
            </a:r>
          </a:p>
          <a:p>
            <a:pPr>
              <a:lnSpc>
                <a:spcPct val="130000"/>
              </a:lnSpc>
            </a:pPr>
            <a:r>
              <a:rPr lang="en-US" sz="1800" dirty="0" smtClean="0">
                <a:solidFill>
                  <a:srgbClr val="D15523"/>
                </a:solidFill>
                <a:latin typeface="Comfortaa" panose="020F0603070200060003" pitchFamily="34" charset="0"/>
              </a:rPr>
              <a:t>Create normalized energy cost matrix based on geometric distances and existing infrastructures</a:t>
            </a:r>
            <a:endParaRPr lang="en-US" sz="18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017" y="936524"/>
            <a:ext cx="3518382" cy="286748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911" y="3824678"/>
            <a:ext cx="3424507" cy="270312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635" y="977528"/>
            <a:ext cx="3434794" cy="27223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4169" y="3804005"/>
            <a:ext cx="3342078" cy="2723794"/>
          </a:xfrm>
          <a:prstGeom prst="rect">
            <a:avLst/>
          </a:prstGeom>
        </p:spPr>
      </p:pic>
      <p:sp>
        <p:nvSpPr>
          <p:cNvPr id="12" name="Subtitle 2"/>
          <p:cNvSpPr txBox="1">
            <a:spLocks/>
          </p:cNvSpPr>
          <p:nvPr/>
        </p:nvSpPr>
        <p:spPr>
          <a:xfrm>
            <a:off x="5331851" y="4446820"/>
            <a:ext cx="988260" cy="3429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b="1" dirty="0" smtClean="0">
                <a:solidFill>
                  <a:schemeClr val="bg1">
                    <a:lumMod val="50000"/>
                  </a:schemeClr>
                </a:solidFill>
                <a:latin typeface="Comfortaa" panose="020F0603070200060003" pitchFamily="34" charset="0"/>
              </a:rPr>
              <a:t>US</a:t>
            </a:r>
            <a:endParaRPr lang="en-US" sz="1400" b="1" dirty="0">
              <a:solidFill>
                <a:schemeClr val="bg1">
                  <a:lumMod val="50000"/>
                </a:schemeClr>
              </a:solidFill>
              <a:latin typeface="Comfortaa" panose="020F0603070200060003" pitchFamily="34" charset="0"/>
            </a:endParaRPr>
          </a:p>
        </p:txBody>
      </p:sp>
      <p:sp>
        <p:nvSpPr>
          <p:cNvPr id="13" name="Subtitle 2"/>
          <p:cNvSpPr txBox="1">
            <a:spLocks/>
          </p:cNvSpPr>
          <p:nvPr/>
        </p:nvSpPr>
        <p:spPr>
          <a:xfrm>
            <a:off x="5331851" y="1552007"/>
            <a:ext cx="988260" cy="3429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b="1" dirty="0" smtClean="0">
                <a:solidFill>
                  <a:schemeClr val="bg1">
                    <a:lumMod val="50000"/>
                  </a:schemeClr>
                </a:solidFill>
                <a:latin typeface="Comfortaa" panose="020F0603070200060003" pitchFamily="34" charset="0"/>
              </a:rPr>
              <a:t>UAE</a:t>
            </a:r>
            <a:endParaRPr lang="en-US" sz="1400" b="1" dirty="0">
              <a:solidFill>
                <a:schemeClr val="bg1">
                  <a:lumMod val="50000"/>
                </a:schemeClr>
              </a:solidFill>
              <a:latin typeface="Comfortaa" panose="020F0603070200060003" pitchFamily="34" charset="0"/>
            </a:endParaRPr>
          </a:p>
        </p:txBody>
      </p:sp>
      <p:sp>
        <p:nvSpPr>
          <p:cNvPr id="14" name="Subtitle 2"/>
          <p:cNvSpPr txBox="1">
            <a:spLocks/>
          </p:cNvSpPr>
          <p:nvPr/>
        </p:nvSpPr>
        <p:spPr>
          <a:xfrm>
            <a:off x="9133642" y="1552007"/>
            <a:ext cx="1141566" cy="3429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b="1" dirty="0" smtClean="0">
                <a:solidFill>
                  <a:schemeClr val="bg1">
                    <a:lumMod val="50000"/>
                  </a:schemeClr>
                </a:solidFill>
                <a:latin typeface="Comfortaa" panose="020F0603070200060003" pitchFamily="34" charset="0"/>
              </a:rPr>
              <a:t>Denmark</a:t>
            </a:r>
            <a:endParaRPr lang="en-US" sz="1400" b="1" dirty="0">
              <a:solidFill>
                <a:schemeClr val="bg1">
                  <a:lumMod val="50000"/>
                </a:schemeClr>
              </a:solidFill>
              <a:latin typeface="Comfortaa" panose="020F0603070200060003" pitchFamily="34" charset="0"/>
            </a:endParaRPr>
          </a:p>
        </p:txBody>
      </p:sp>
      <p:sp>
        <p:nvSpPr>
          <p:cNvPr id="17" name="Subtitle 2"/>
          <p:cNvSpPr txBox="1">
            <a:spLocks/>
          </p:cNvSpPr>
          <p:nvPr/>
        </p:nvSpPr>
        <p:spPr>
          <a:xfrm>
            <a:off x="9133642" y="4460143"/>
            <a:ext cx="1141566" cy="3429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b="1" dirty="0" smtClean="0">
                <a:solidFill>
                  <a:schemeClr val="bg1">
                    <a:lumMod val="50000"/>
                  </a:schemeClr>
                </a:solidFill>
                <a:latin typeface="Comfortaa" panose="020F0603070200060003" pitchFamily="34" charset="0"/>
              </a:rPr>
              <a:t>Denmark</a:t>
            </a:r>
            <a:endParaRPr lang="en-US" sz="1400" b="1" dirty="0">
              <a:solidFill>
                <a:schemeClr val="bg1">
                  <a:lumMod val="50000"/>
                </a:schemeClr>
              </a:solidFill>
              <a:latin typeface="Comfortaa" panose="020F0603070200060003" pitchFamily="34" charset="0"/>
            </a:endParaRPr>
          </a:p>
        </p:txBody>
      </p:sp>
      <p:sp>
        <p:nvSpPr>
          <p:cNvPr id="18"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trade network modeling</a:t>
            </a:r>
            <a:endParaRPr lang="en-US" sz="2400" dirty="0">
              <a:solidFill>
                <a:srgbClr val="D15523"/>
              </a:solidFill>
              <a:latin typeface="Comfortaa" panose="020F0603070200060003" pitchFamily="34" charset="0"/>
            </a:endParaRPr>
          </a:p>
        </p:txBody>
      </p:sp>
      <p:sp>
        <p:nvSpPr>
          <p:cNvPr id="19" name="Subtitle 2"/>
          <p:cNvSpPr txBox="1">
            <a:spLocks/>
          </p:cNvSpPr>
          <p:nvPr/>
        </p:nvSpPr>
        <p:spPr>
          <a:xfrm>
            <a:off x="4778829" y="3506399"/>
            <a:ext cx="4276509" cy="297606"/>
          </a:xfrm>
          <a:prstGeom prst="rect">
            <a:avLst/>
          </a:prstGeom>
          <a:solidFill>
            <a:schemeClr val="bg1"/>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200" dirty="0">
                <a:solidFill>
                  <a:schemeClr val="bg1">
                    <a:lumMod val="50000"/>
                  </a:schemeClr>
                </a:solidFill>
                <a:latin typeface="Comfortaa" panose="020F0603070200060003" pitchFamily="34" charset="0"/>
              </a:rPr>
              <a:t>s</a:t>
            </a:r>
            <a:r>
              <a:rPr lang="en-US" sz="1200" dirty="0" smtClean="0">
                <a:solidFill>
                  <a:schemeClr val="bg1">
                    <a:lumMod val="50000"/>
                  </a:schemeClr>
                </a:solidFill>
                <a:latin typeface="Comfortaa" panose="020F0603070200060003" pitchFamily="34" charset="0"/>
              </a:rPr>
              <a:t>olar resource class (~EROEI)</a:t>
            </a:r>
            <a:endParaRPr lang="en-US" sz="1100" dirty="0">
              <a:solidFill>
                <a:schemeClr val="bg1">
                  <a:lumMod val="50000"/>
                </a:schemeClr>
              </a:solidFill>
              <a:latin typeface="Comfortaa" panose="020F0603070200060003" pitchFamily="34" charset="0"/>
            </a:endParaRPr>
          </a:p>
        </p:txBody>
      </p:sp>
      <p:sp>
        <p:nvSpPr>
          <p:cNvPr id="20" name="Subtitle 2"/>
          <p:cNvSpPr txBox="1">
            <a:spLocks/>
          </p:cNvSpPr>
          <p:nvPr/>
        </p:nvSpPr>
        <p:spPr>
          <a:xfrm>
            <a:off x="4778829" y="6351045"/>
            <a:ext cx="4276509" cy="297606"/>
          </a:xfrm>
          <a:prstGeom prst="rect">
            <a:avLst/>
          </a:prstGeom>
          <a:solidFill>
            <a:schemeClr val="bg1"/>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200" dirty="0">
                <a:solidFill>
                  <a:schemeClr val="bg1">
                    <a:lumMod val="50000"/>
                  </a:schemeClr>
                </a:solidFill>
                <a:latin typeface="Comfortaa" panose="020F0603070200060003" pitchFamily="34" charset="0"/>
              </a:rPr>
              <a:t>s</a:t>
            </a:r>
            <a:r>
              <a:rPr lang="en-US" sz="1200" dirty="0" smtClean="0">
                <a:solidFill>
                  <a:schemeClr val="bg1">
                    <a:lumMod val="50000"/>
                  </a:schemeClr>
                </a:solidFill>
                <a:latin typeface="Comfortaa" panose="020F0603070200060003" pitchFamily="34" charset="0"/>
              </a:rPr>
              <a:t>olar resource class (~EROEI)</a:t>
            </a:r>
            <a:endParaRPr lang="en-US" sz="1100" dirty="0">
              <a:solidFill>
                <a:schemeClr val="bg1">
                  <a:lumMod val="50000"/>
                </a:schemeClr>
              </a:solidFill>
              <a:latin typeface="Comfortaa" panose="020F0603070200060003" pitchFamily="34" charset="0"/>
            </a:endParaRPr>
          </a:p>
        </p:txBody>
      </p:sp>
      <p:sp>
        <p:nvSpPr>
          <p:cNvPr id="21" name="Subtitle 2"/>
          <p:cNvSpPr txBox="1">
            <a:spLocks/>
          </p:cNvSpPr>
          <p:nvPr/>
        </p:nvSpPr>
        <p:spPr>
          <a:xfrm>
            <a:off x="8136953" y="6351045"/>
            <a:ext cx="4276509" cy="297606"/>
          </a:xfrm>
          <a:prstGeom prst="rect">
            <a:avLst/>
          </a:prstGeom>
          <a:solidFill>
            <a:schemeClr val="bg1"/>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200" dirty="0" smtClean="0">
                <a:solidFill>
                  <a:schemeClr val="bg1">
                    <a:lumMod val="50000"/>
                  </a:schemeClr>
                </a:solidFill>
                <a:latin typeface="Comfortaa" panose="020F0603070200060003" pitchFamily="34" charset="0"/>
              </a:rPr>
              <a:t>wind </a:t>
            </a:r>
            <a:r>
              <a:rPr lang="en-US" sz="1200" dirty="0" smtClean="0">
                <a:solidFill>
                  <a:schemeClr val="bg1">
                    <a:lumMod val="50000"/>
                  </a:schemeClr>
                </a:solidFill>
                <a:latin typeface="Comfortaa" panose="020F0603070200060003" pitchFamily="34" charset="0"/>
              </a:rPr>
              <a:t>resource class (~EROEI)</a:t>
            </a:r>
            <a:endParaRPr lang="en-US" sz="1100" dirty="0">
              <a:solidFill>
                <a:schemeClr val="bg1">
                  <a:lumMod val="50000"/>
                </a:schemeClr>
              </a:solidFill>
              <a:latin typeface="Comfortaa" panose="020F0603070200060003" pitchFamily="34" charset="0"/>
            </a:endParaRPr>
          </a:p>
        </p:txBody>
      </p:sp>
      <p:sp>
        <p:nvSpPr>
          <p:cNvPr id="22" name="Subtitle 2"/>
          <p:cNvSpPr txBox="1">
            <a:spLocks/>
          </p:cNvSpPr>
          <p:nvPr/>
        </p:nvSpPr>
        <p:spPr>
          <a:xfrm>
            <a:off x="8136953" y="3545742"/>
            <a:ext cx="4276509" cy="297606"/>
          </a:xfrm>
          <a:prstGeom prst="rect">
            <a:avLst/>
          </a:prstGeom>
          <a:solidFill>
            <a:schemeClr val="bg1"/>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200" dirty="0" smtClean="0">
                <a:solidFill>
                  <a:schemeClr val="bg1">
                    <a:lumMod val="50000"/>
                  </a:schemeClr>
                </a:solidFill>
                <a:latin typeface="Comfortaa" panose="020F0603070200060003" pitchFamily="34" charset="0"/>
              </a:rPr>
              <a:t>wind </a:t>
            </a:r>
            <a:r>
              <a:rPr lang="en-US" sz="1200" dirty="0" smtClean="0">
                <a:solidFill>
                  <a:schemeClr val="bg1">
                    <a:lumMod val="50000"/>
                  </a:schemeClr>
                </a:solidFill>
                <a:latin typeface="Comfortaa" panose="020F0603070200060003" pitchFamily="34" charset="0"/>
              </a:rPr>
              <a:t>resource class (~EROEI)</a:t>
            </a:r>
            <a:endParaRPr lang="en-US" sz="1100" dirty="0">
              <a:solidFill>
                <a:schemeClr val="bg1">
                  <a:lumMod val="50000"/>
                </a:schemeClr>
              </a:solidFill>
              <a:latin typeface="Comfortaa" panose="020F0603070200060003" pitchFamily="34" charset="0"/>
            </a:endParaRPr>
          </a:p>
        </p:txBody>
      </p:sp>
      <p:sp>
        <p:nvSpPr>
          <p:cNvPr id="23" name="Subtitle 2"/>
          <p:cNvSpPr txBox="1">
            <a:spLocks/>
          </p:cNvSpPr>
          <p:nvPr/>
        </p:nvSpPr>
        <p:spPr>
          <a:xfrm>
            <a:off x="53758"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dirty="0" smtClean="0">
                <a:latin typeface="Comfortaa" panose="020F0603070200060003" pitchFamily="34" charset="0"/>
              </a:rPr>
              <a:t>Own work </a:t>
            </a:r>
            <a:r>
              <a:rPr lang="en-US" sz="1000" dirty="0" smtClean="0">
                <a:latin typeface="Comfortaa" panose="020F0603070200060003" pitchFamily="34" charset="0"/>
              </a:rPr>
              <a:t>based on data from NREL</a:t>
            </a:r>
            <a:endParaRPr lang="en-US" sz="1000" dirty="0" smtClean="0">
              <a:latin typeface="Comfortaa" panose="020F0603070200060003" pitchFamily="34" charset="0"/>
            </a:endParaRPr>
          </a:p>
        </p:txBody>
      </p:sp>
    </p:spTree>
    <p:extLst>
      <p:ext uri="{BB962C8B-B14F-4D97-AF65-F5344CB8AC3E}">
        <p14:creationId xmlns:p14="http://schemas.microsoft.com/office/powerpoint/2010/main" val="2974618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26</a:t>
            </a:fld>
            <a:endParaRPr lang="en-US"/>
          </a:p>
        </p:txBody>
      </p:sp>
      <p:sp>
        <p:nvSpPr>
          <p:cNvPr id="16" name="Subtitle 2"/>
          <p:cNvSpPr txBox="1">
            <a:spLocks/>
          </p:cNvSpPr>
          <p:nvPr/>
        </p:nvSpPr>
        <p:spPr>
          <a:xfrm>
            <a:off x="306822" y="1155338"/>
            <a:ext cx="4191000"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dirty="0" smtClean="0">
                <a:solidFill>
                  <a:srgbClr val="D15523"/>
                </a:solidFill>
                <a:latin typeface="Comfortaa" panose="020F0603070200060003" pitchFamily="34" charset="0"/>
              </a:rPr>
              <a:t>	</a:t>
            </a:r>
            <a:endParaRPr lang="en-US" sz="2800" b="1" dirty="0" smtClean="0">
              <a:solidFill>
                <a:srgbClr val="D15523"/>
              </a:solidFill>
              <a:latin typeface="Comfortaa" panose="020F0603070200060003" pitchFamily="34" charset="0"/>
            </a:endParaRPr>
          </a:p>
          <a:p>
            <a:pPr>
              <a:lnSpc>
                <a:spcPct val="130000"/>
              </a:lnSpc>
            </a:pPr>
            <a:r>
              <a:rPr lang="en-US" sz="2400" dirty="0" smtClean="0">
                <a:solidFill>
                  <a:srgbClr val="D15523"/>
                </a:solidFill>
                <a:latin typeface="Comfortaa" panose="020F0603070200060003" pitchFamily="34" charset="0"/>
              </a:rPr>
              <a:t>Collect historical trade data on fossil fuels and electricity from the UN COMTRADE database</a:t>
            </a:r>
          </a:p>
          <a:p>
            <a:pPr>
              <a:lnSpc>
                <a:spcPct val="130000"/>
              </a:lnSpc>
            </a:pPr>
            <a:r>
              <a:rPr lang="en-US" sz="2400" dirty="0" smtClean="0">
                <a:solidFill>
                  <a:srgbClr val="D15523"/>
                </a:solidFill>
                <a:latin typeface="Comfortaa" panose="020F0603070200060003" pitchFamily="34" charset="0"/>
              </a:rPr>
              <a:t>Collect historical price data from World Bank Commodities database</a:t>
            </a:r>
          </a:p>
          <a:p>
            <a:pPr>
              <a:lnSpc>
                <a:spcPct val="130000"/>
              </a:lnSpc>
            </a:pPr>
            <a:r>
              <a:rPr lang="en-US" sz="2400" dirty="0" smtClean="0">
                <a:solidFill>
                  <a:srgbClr val="D15523"/>
                </a:solidFill>
                <a:latin typeface="Comfortaa" panose="020F0603070200060003" pitchFamily="34" charset="0"/>
              </a:rPr>
              <a:t>Create historical energy trade flow networks</a:t>
            </a:r>
            <a:endParaRPr lang="en-US" sz="2000" dirty="0">
              <a:solidFill>
                <a:srgbClr val="D15523"/>
              </a:solidFill>
              <a:latin typeface="Comfortaa" panose="020F0603070200060003" pitchFamily="34" charset="0"/>
            </a:endParaRPr>
          </a:p>
        </p:txBody>
      </p:sp>
      <p:grpSp>
        <p:nvGrpSpPr>
          <p:cNvPr id="5" name="Group 4"/>
          <p:cNvGrpSpPr/>
          <p:nvPr/>
        </p:nvGrpSpPr>
        <p:grpSpPr>
          <a:xfrm>
            <a:off x="4714529" y="1534888"/>
            <a:ext cx="6914568" cy="4977377"/>
            <a:chOff x="4714529" y="1426029"/>
            <a:chExt cx="6914568" cy="4977377"/>
          </a:xfrm>
        </p:grpSpPr>
        <p:pic>
          <p:nvPicPr>
            <p:cNvPr id="3" name="Picture 2"/>
            <p:cNvPicPr>
              <a:picLocks noChangeAspect="1"/>
            </p:cNvPicPr>
            <p:nvPr/>
          </p:nvPicPr>
          <p:blipFill>
            <a:blip r:embed="rId3"/>
            <a:stretch>
              <a:fillRect/>
            </a:stretch>
          </p:blipFill>
          <p:spPr>
            <a:xfrm>
              <a:off x="4714529" y="1426029"/>
              <a:ext cx="6914568" cy="4977377"/>
            </a:xfrm>
            <a:prstGeom prst="rect">
              <a:avLst/>
            </a:prstGeom>
          </p:spPr>
        </p:pic>
        <p:sp>
          <p:nvSpPr>
            <p:cNvPr id="12" name="Subtitle 2"/>
            <p:cNvSpPr txBox="1">
              <a:spLocks/>
            </p:cNvSpPr>
            <p:nvPr/>
          </p:nvSpPr>
          <p:spPr>
            <a:xfrm>
              <a:off x="5176861" y="2070158"/>
              <a:ext cx="2475796" cy="5641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dirty="0" smtClean="0">
                  <a:solidFill>
                    <a:schemeClr val="bg1">
                      <a:lumMod val="50000"/>
                    </a:schemeClr>
                  </a:solidFill>
                  <a:latin typeface="Comfortaa" panose="020F0603070200060003" pitchFamily="34" charset="0"/>
                </a:rPr>
                <a:t>2015 electricity trade network of Europe</a:t>
              </a:r>
              <a:endParaRPr lang="en-US" sz="1400" dirty="0">
                <a:solidFill>
                  <a:schemeClr val="bg1">
                    <a:lumMod val="50000"/>
                  </a:schemeClr>
                </a:solidFill>
                <a:latin typeface="Comfortaa" panose="020F0603070200060003" pitchFamily="34" charset="0"/>
              </a:endParaRPr>
            </a:p>
          </p:txBody>
        </p:sp>
      </p:grpSp>
      <p:sp>
        <p:nvSpPr>
          <p:cNvPr id="13" name="Subtitle 2"/>
          <p:cNvSpPr txBox="1">
            <a:spLocks/>
          </p:cNvSpPr>
          <p:nvPr/>
        </p:nvSpPr>
        <p:spPr>
          <a:xfrm>
            <a:off x="53758"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dirty="0" smtClean="0">
                <a:latin typeface="Comfortaa" panose="020F0603070200060003" pitchFamily="34" charset="0"/>
              </a:rPr>
              <a:t>Own work </a:t>
            </a:r>
            <a:r>
              <a:rPr lang="en-US" sz="1000" dirty="0" smtClean="0">
                <a:latin typeface="Comfortaa" panose="020F0603070200060003" pitchFamily="34" charset="0"/>
              </a:rPr>
              <a:t>based on data from UN COMTRADE, and WDC</a:t>
            </a:r>
            <a:endParaRPr lang="en-US" sz="1000" dirty="0" smtClean="0">
              <a:latin typeface="Comfortaa" panose="020F0603070200060003" pitchFamily="34" charset="0"/>
            </a:endParaRPr>
          </a:p>
        </p:txBody>
      </p:sp>
      <p:sp>
        <p:nvSpPr>
          <p:cNvPr id="14"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trade network modeling</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1571809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59902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27</a:t>
            </a:fld>
            <a:endParaRPr lang="en-US"/>
          </a:p>
        </p:txBody>
      </p:sp>
      <p:sp>
        <p:nvSpPr>
          <p:cNvPr id="16" name="Subtitle 2"/>
          <p:cNvSpPr txBox="1">
            <a:spLocks/>
          </p:cNvSpPr>
          <p:nvPr/>
        </p:nvSpPr>
        <p:spPr>
          <a:xfrm>
            <a:off x="1437122" y="773507"/>
            <a:ext cx="10907278"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b="1" dirty="0" smtClean="0">
                <a:solidFill>
                  <a:srgbClr val="D15523"/>
                </a:solidFill>
                <a:latin typeface="Comfortaa" panose="020F0603070200060003" pitchFamily="34" charset="0"/>
              </a:rPr>
              <a:t>	</a:t>
            </a:r>
            <a:endParaRPr lang="en-US" sz="2800" b="1" dirty="0" smtClean="0">
              <a:solidFill>
                <a:srgbClr val="D15523"/>
              </a:solidFill>
              <a:latin typeface="Comfortaa" panose="020F0603070200060003" pitchFamily="34" charset="0"/>
            </a:endParaRPr>
          </a:p>
          <a:p>
            <a:pPr marL="0" indent="0">
              <a:lnSpc>
                <a:spcPct val="130000"/>
              </a:lnSpc>
              <a:buNone/>
            </a:pPr>
            <a:r>
              <a:rPr lang="en-US" sz="2400" b="1" dirty="0" smtClean="0">
                <a:solidFill>
                  <a:srgbClr val="D15523"/>
                </a:solidFill>
                <a:latin typeface="Comfortaa" panose="020F0603070200060003" pitchFamily="34" charset="0"/>
              </a:rPr>
              <a:t>trade transaction cost = marginal resource cost x influence factor </a:t>
            </a:r>
            <a:endParaRPr lang="en-US" sz="2000" b="1" dirty="0">
              <a:solidFill>
                <a:srgbClr val="D15523"/>
              </a:solidFill>
              <a:latin typeface="Comfortaa" panose="020F0603070200060003" pitchFamily="34" charset="0"/>
            </a:endParaRPr>
          </a:p>
        </p:txBody>
      </p:sp>
      <p:sp>
        <p:nvSpPr>
          <p:cNvPr id="17"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trade network modeling</a:t>
            </a:r>
            <a:endParaRPr lang="en-US" sz="2400" dirty="0">
              <a:solidFill>
                <a:srgbClr val="D15523"/>
              </a:solidFill>
              <a:latin typeface="Comfortaa" panose="020F0603070200060003" pitchFamily="34" charset="0"/>
            </a:endParaRPr>
          </a:p>
        </p:txBody>
      </p:sp>
      <mc:AlternateContent xmlns:mc="http://schemas.openxmlformats.org/markup-compatibility/2006">
        <mc:Choice xmlns:a14="http://schemas.microsoft.com/office/drawing/2010/main" Requires="a14">
          <p:sp>
            <p:nvSpPr>
              <p:cNvPr id="11" name="Rectangle 10"/>
              <p:cNvSpPr/>
              <p:nvPr/>
            </p:nvSpPr>
            <p:spPr>
              <a:xfrm>
                <a:off x="-670142" y="2001308"/>
                <a:ext cx="13371956" cy="105137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n-US" sz="2000" b="0" i="0" smtClean="0">
                          <a:solidFill>
                            <a:srgbClr val="D15523"/>
                          </a:solidFill>
                          <a:latin typeface="Cambria Math" panose="02040503050406030204" pitchFamily="18" charset="0"/>
                        </a:rPr>
                        <m:t>cost</m:t>
                      </m:r>
                      <m:d>
                        <m:dPr>
                          <m:ctrlPr>
                            <a:rPr lang="en-US" sz="2000" i="1">
                              <a:solidFill>
                                <a:srgbClr val="D15523"/>
                              </a:solidFill>
                              <a:latin typeface="Cambria Math" panose="02040503050406030204" pitchFamily="18" charset="0"/>
                            </a:rPr>
                          </m:ctrlPr>
                        </m:dPr>
                        <m:e>
                          <m:r>
                            <a:rPr lang="en-US" sz="2000" b="0" i="1" smtClean="0">
                              <a:solidFill>
                                <a:srgbClr val="D15523"/>
                              </a:solidFill>
                              <a:latin typeface="Cambria Math" panose="02040503050406030204" pitchFamily="18" charset="0"/>
                            </a:rPr>
                            <m:t>𝑐𝑜𝑢𝑛𝑡𝑟𝑦</m:t>
                          </m:r>
                          <m:r>
                            <a:rPr lang="en-US" sz="2000" b="0" i="1" smtClean="0">
                              <a:solidFill>
                                <a:srgbClr val="D15523"/>
                              </a:solidFill>
                              <a:latin typeface="Cambria Math" panose="02040503050406030204" pitchFamily="18" charset="0"/>
                            </a:rPr>
                            <m:t>,</m:t>
                          </m:r>
                          <m:r>
                            <a:rPr lang="en-US" sz="2000" b="0" i="1" smtClean="0">
                              <a:solidFill>
                                <a:srgbClr val="D15523"/>
                              </a:solidFill>
                              <a:latin typeface="Cambria Math" panose="02040503050406030204" pitchFamily="18" charset="0"/>
                            </a:rPr>
                            <m:t>𝑝𝑎𝑟𝑡𝑛𝑒𝑟</m:t>
                          </m:r>
                          <m:r>
                            <a:rPr lang="en-US" sz="2000" b="0" i="1" smtClean="0">
                              <a:solidFill>
                                <a:srgbClr val="D15523"/>
                              </a:solidFill>
                              <a:latin typeface="Cambria Math" panose="02040503050406030204" pitchFamily="18" charset="0"/>
                            </a:rPr>
                            <m:t>,</m:t>
                          </m:r>
                          <m:r>
                            <a:rPr lang="en-US" sz="2000" b="0" i="1" smtClean="0">
                              <a:solidFill>
                                <a:srgbClr val="D15523"/>
                              </a:solidFill>
                              <a:latin typeface="Cambria Math" panose="02040503050406030204" pitchFamily="18" charset="0"/>
                            </a:rPr>
                            <m:t>𝑓𝑢𝑒𝑙</m:t>
                          </m:r>
                          <m:r>
                            <a:rPr lang="en-US" sz="2000" b="0" i="1" smtClean="0">
                              <a:solidFill>
                                <a:srgbClr val="D15523"/>
                              </a:solidFill>
                              <a:latin typeface="Cambria Math" panose="02040503050406030204" pitchFamily="18" charset="0"/>
                            </a:rPr>
                            <m:t>,</m:t>
                          </m:r>
                          <m:r>
                            <a:rPr lang="en-US" sz="2000" b="0" i="1" smtClean="0">
                              <a:solidFill>
                                <a:srgbClr val="D15523"/>
                              </a:solidFill>
                              <a:latin typeface="Cambria Math" panose="02040503050406030204" pitchFamily="18" charset="0"/>
                            </a:rPr>
                            <m:t>𝑣𝑎𝑙𝑢𝑒</m:t>
                          </m:r>
                        </m:e>
                      </m:d>
                      <m:r>
                        <a:rPr lang="en-US" sz="2000" i="1">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r>
                            <a:rPr lang="en-US" sz="2000" i="1">
                              <a:solidFill>
                                <a:srgbClr val="D15523"/>
                              </a:solidFill>
                              <a:latin typeface="Cambria Math" panose="02040503050406030204" pitchFamily="18" charset="0"/>
                            </a:rPr>
                            <m:t>𝑅</m:t>
                          </m:r>
                          <m:d>
                            <m:dPr>
                              <m:ctrlPr>
                                <a:rPr lang="en-US" sz="2000" i="1">
                                  <a:solidFill>
                                    <a:srgbClr val="D15523"/>
                                  </a:solidFill>
                                  <a:latin typeface="Cambria Math" panose="02040503050406030204" pitchFamily="18" charset="0"/>
                                </a:rPr>
                              </m:ctrlPr>
                            </m:dPr>
                            <m:e>
                              <m:r>
                                <a:rPr lang="en-US" sz="2000" b="0" i="1" smtClean="0">
                                  <a:solidFill>
                                    <a:srgbClr val="D15523"/>
                                  </a:solidFill>
                                  <a:latin typeface="Cambria Math" panose="02040503050406030204" pitchFamily="18" charset="0"/>
                                </a:rPr>
                                <m:t>𝑝𝑎𝑟𝑡𝑛𝑒𝑟</m:t>
                              </m:r>
                              <m:r>
                                <a:rPr lang="en-US" sz="2000" i="1">
                                  <a:solidFill>
                                    <a:srgbClr val="D15523"/>
                                  </a:solidFill>
                                  <a:latin typeface="Cambria Math" panose="02040503050406030204" pitchFamily="18" charset="0"/>
                                </a:rPr>
                                <m:t>,</m:t>
                              </m:r>
                              <m:r>
                                <a:rPr lang="en-US" sz="2000" i="1">
                                  <a:solidFill>
                                    <a:srgbClr val="D15523"/>
                                  </a:solidFill>
                                  <a:latin typeface="Cambria Math" panose="02040503050406030204" pitchFamily="18" charset="0"/>
                                </a:rPr>
                                <m:t>𝑣𝑎𝑙𝑢𝑒</m:t>
                              </m:r>
                            </m:e>
                          </m:d>
                        </m:num>
                        <m:den>
                          <m:r>
                            <a:rPr lang="en-US" sz="2000" b="0" i="1" smtClean="0">
                              <a:solidFill>
                                <a:srgbClr val="D15523"/>
                              </a:solidFill>
                              <a:latin typeface="Cambria Math" panose="02040503050406030204" pitchFamily="18" charset="0"/>
                            </a:rPr>
                            <m:t>𝑎𝑣𝑒𝑟𝑎𝑔𝑒</m:t>
                          </m:r>
                          <m:r>
                            <a:rPr lang="en-US" sz="2000" b="0" i="1" smtClean="0">
                              <a:solidFill>
                                <a:srgbClr val="D15523"/>
                              </a:solidFill>
                              <a:latin typeface="Cambria Math" panose="02040503050406030204" pitchFamily="18" charset="0"/>
                            </a:rPr>
                            <m:t> </m:t>
                          </m:r>
                          <m:r>
                            <a:rPr lang="en-US" sz="2000" b="0" i="1" smtClean="0">
                              <a:solidFill>
                                <a:srgbClr val="D15523"/>
                              </a:solidFill>
                              <a:latin typeface="Cambria Math" panose="02040503050406030204" pitchFamily="18" charset="0"/>
                            </a:rPr>
                            <m:t>𝑅</m:t>
                          </m:r>
                        </m:den>
                      </m:f>
                      <m:r>
                        <a:rPr lang="en-US" sz="2000" i="1">
                          <a:solidFill>
                            <a:srgbClr val="D15523"/>
                          </a:solidFill>
                          <a:latin typeface="Cambria Math" panose="02040503050406030204" pitchFamily="18" charset="0"/>
                          <a:ea typeface="Cambria Math" panose="02040503050406030204" pitchFamily="18" charset="0"/>
                        </a:rPr>
                        <m:t>∙</m:t>
                      </m:r>
                      <m:r>
                        <a:rPr lang="en-US" sz="2000" b="0" i="1" smtClean="0">
                          <a:solidFill>
                            <a:srgbClr val="D15523"/>
                          </a:solidFill>
                          <a:latin typeface="Cambria Math" panose="02040503050406030204" pitchFamily="18" charset="0"/>
                          <a:ea typeface="Cambria Math" panose="02040503050406030204" pitchFamily="18" charset="0"/>
                        </a:rPr>
                        <m:t>𝐸𝑅𝑂𝐸𝐼</m:t>
                      </m:r>
                      <m:d>
                        <m:dPr>
                          <m:ctrlPr>
                            <a:rPr lang="en-US" sz="2000" b="0" i="1" smtClean="0">
                              <a:solidFill>
                                <a:srgbClr val="D15523"/>
                              </a:solidFill>
                              <a:latin typeface="Cambria Math" panose="02040503050406030204" pitchFamily="18" charset="0"/>
                              <a:ea typeface="Cambria Math" panose="02040503050406030204" pitchFamily="18" charset="0"/>
                            </a:rPr>
                          </m:ctrlPr>
                        </m:dPr>
                        <m:e>
                          <m:r>
                            <a:rPr lang="en-US" sz="2000" b="0" i="1" smtClean="0">
                              <a:solidFill>
                                <a:srgbClr val="D15523"/>
                              </a:solidFill>
                              <a:latin typeface="Cambria Math" panose="02040503050406030204" pitchFamily="18" charset="0"/>
                              <a:ea typeface="Cambria Math" panose="02040503050406030204" pitchFamily="18" charset="0"/>
                            </a:rPr>
                            <m:t>𝑓𝑢𝑒𝑙</m:t>
                          </m:r>
                        </m:e>
                      </m:d>
                      <m:r>
                        <a:rPr lang="en-US" sz="2000" i="1">
                          <a:solidFill>
                            <a:srgbClr val="D15523"/>
                          </a:solidFill>
                          <a:latin typeface="Cambria Math" panose="02040503050406030204" pitchFamily="18" charset="0"/>
                          <a:ea typeface="Cambria Math" panose="02040503050406030204" pitchFamily="18" charset="0"/>
                        </a:rPr>
                        <m:t>∙</m:t>
                      </m:r>
                    </m:oMath>
                  </m:oMathPara>
                </a14:m>
                <a:endParaRPr lang="en-US" sz="2000" i="1" dirty="0" smtClean="0">
                  <a:solidFill>
                    <a:srgbClr val="D15523"/>
                  </a:solidFill>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000" b="0" i="1" smtClean="0">
                          <a:solidFill>
                            <a:srgbClr val="D15523"/>
                          </a:solidFill>
                          <a:latin typeface="Cambria Math" panose="02040503050406030204" pitchFamily="18" charset="0"/>
                          <a:ea typeface="Cambria Math" panose="02040503050406030204" pitchFamily="18" charset="0"/>
                        </a:rPr>
                        <m:t>𝑠𝑡𝑜𝑟𝑎𝑔𝑒</m:t>
                      </m:r>
                      <m:r>
                        <a:rPr lang="en-US" sz="2000" b="0" i="1" smtClean="0">
                          <a:solidFill>
                            <a:srgbClr val="D15523"/>
                          </a:solidFill>
                          <a:latin typeface="Cambria Math" panose="02040503050406030204" pitchFamily="18" charset="0"/>
                          <a:ea typeface="Cambria Math" panose="02040503050406030204" pitchFamily="18" charset="0"/>
                        </a:rPr>
                        <m:t> </m:t>
                      </m:r>
                      <m:r>
                        <a:rPr lang="en-US" sz="2000" b="0" i="1" smtClean="0">
                          <a:solidFill>
                            <a:srgbClr val="D15523"/>
                          </a:solidFill>
                          <a:latin typeface="Cambria Math" panose="02040503050406030204" pitchFamily="18" charset="0"/>
                          <a:ea typeface="Cambria Math" panose="02040503050406030204" pitchFamily="18" charset="0"/>
                        </a:rPr>
                        <m:t>𝑓𝑎𝑐𝑡𝑜𝑟</m:t>
                      </m:r>
                      <m:d>
                        <m:dPr>
                          <m:ctrlPr>
                            <a:rPr lang="en-US" sz="2000" b="0" i="1" smtClean="0">
                              <a:solidFill>
                                <a:srgbClr val="D15523"/>
                              </a:solidFill>
                              <a:latin typeface="Cambria Math" panose="02040503050406030204" pitchFamily="18" charset="0"/>
                              <a:ea typeface="Cambria Math" panose="02040503050406030204" pitchFamily="18" charset="0"/>
                            </a:rPr>
                          </m:ctrlPr>
                        </m:dPr>
                        <m:e>
                          <m:r>
                            <a:rPr lang="en-US" sz="2000" i="1">
                              <a:solidFill>
                                <a:srgbClr val="D15523"/>
                              </a:solidFill>
                              <a:latin typeface="Cambria Math" panose="02040503050406030204" pitchFamily="18" charset="0"/>
                              <a:ea typeface="Cambria Math" panose="02040503050406030204" pitchFamily="18" charset="0"/>
                            </a:rPr>
                            <m:t>𝑓𝑢𝑒𝑙</m:t>
                          </m:r>
                        </m:e>
                      </m:d>
                      <m:r>
                        <a:rPr lang="en-US" sz="2000" i="1" smtClean="0">
                          <a:solidFill>
                            <a:srgbClr val="D15523"/>
                          </a:solidFill>
                          <a:latin typeface="Cambria Math" panose="02040503050406030204" pitchFamily="18" charset="0"/>
                          <a:ea typeface="Cambria Math" panose="02040503050406030204" pitchFamily="18" charset="0"/>
                        </a:rPr>
                        <m:t>∙</m:t>
                      </m:r>
                      <m:r>
                        <a:rPr lang="en-US" sz="2000" b="0" i="1" smtClean="0">
                          <a:solidFill>
                            <a:srgbClr val="D15523"/>
                          </a:solidFill>
                          <a:latin typeface="Cambria Math" panose="02040503050406030204" pitchFamily="18" charset="0"/>
                          <a:ea typeface="Cambria Math" panose="02040503050406030204" pitchFamily="18" charset="0"/>
                        </a:rPr>
                        <m:t>𝑡𝑟𝑎𝑛𝑠𝑝𝑜𝑟𝑡</m:t>
                      </m:r>
                      <m:r>
                        <a:rPr lang="en-US" sz="2000" i="1">
                          <a:solidFill>
                            <a:srgbClr val="D15523"/>
                          </a:solidFill>
                          <a:latin typeface="Cambria Math" panose="02040503050406030204" pitchFamily="18" charset="0"/>
                          <a:ea typeface="Cambria Math" panose="02040503050406030204" pitchFamily="18" charset="0"/>
                        </a:rPr>
                        <m:t>𝑓𝑎𝑐𝑡𝑜𝑟</m:t>
                      </m:r>
                      <m:r>
                        <a:rPr lang="en-US" sz="2000" i="1">
                          <a:solidFill>
                            <a:srgbClr val="D15523"/>
                          </a:solidFill>
                          <a:latin typeface="Cambria Math" panose="02040503050406030204" pitchFamily="18" charset="0"/>
                          <a:ea typeface="Cambria Math" panose="02040503050406030204" pitchFamily="18" charset="0"/>
                        </a:rPr>
                        <m:t>(</m:t>
                      </m:r>
                      <m:r>
                        <a:rPr lang="en-US" sz="2000" b="0" i="1" smtClean="0">
                          <a:solidFill>
                            <a:srgbClr val="D15523"/>
                          </a:solidFill>
                          <a:latin typeface="Cambria Math" panose="02040503050406030204" pitchFamily="18" charset="0"/>
                          <a:ea typeface="Cambria Math" panose="02040503050406030204" pitchFamily="18" charset="0"/>
                        </a:rPr>
                        <m:t>𝑐𝑜𝑢𝑛𝑡𝑟𝑦</m:t>
                      </m:r>
                      <m:r>
                        <a:rPr lang="en-US" sz="2000" b="0" i="1" smtClean="0">
                          <a:solidFill>
                            <a:srgbClr val="D15523"/>
                          </a:solidFill>
                          <a:latin typeface="Cambria Math" panose="02040503050406030204" pitchFamily="18" charset="0"/>
                          <a:ea typeface="Cambria Math" panose="02040503050406030204" pitchFamily="18" charset="0"/>
                        </a:rPr>
                        <m:t>,</m:t>
                      </m:r>
                      <m:r>
                        <a:rPr lang="en-US" sz="2000" b="0" i="1" smtClean="0">
                          <a:solidFill>
                            <a:srgbClr val="D15523"/>
                          </a:solidFill>
                          <a:latin typeface="Cambria Math" panose="02040503050406030204" pitchFamily="18" charset="0"/>
                          <a:ea typeface="Cambria Math" panose="02040503050406030204" pitchFamily="18" charset="0"/>
                        </a:rPr>
                        <m:t>𝑝𝑎𝑟𝑛𝑡𝑒𝑟</m:t>
                      </m:r>
                      <m:r>
                        <a:rPr lang="en-US" sz="2000" b="0" i="1" smtClean="0">
                          <a:solidFill>
                            <a:srgbClr val="D15523"/>
                          </a:solidFill>
                          <a:latin typeface="Cambria Math" panose="02040503050406030204" pitchFamily="18" charset="0"/>
                          <a:ea typeface="Cambria Math" panose="02040503050406030204" pitchFamily="18" charset="0"/>
                        </a:rPr>
                        <m:t>, </m:t>
                      </m:r>
                      <m:r>
                        <a:rPr lang="en-US" sz="2000" i="1">
                          <a:solidFill>
                            <a:srgbClr val="D15523"/>
                          </a:solidFill>
                          <a:latin typeface="Cambria Math" panose="02040503050406030204" pitchFamily="18" charset="0"/>
                          <a:ea typeface="Cambria Math" panose="02040503050406030204" pitchFamily="18" charset="0"/>
                        </a:rPr>
                        <m:t>𝑓𝑢𝑒𝑙</m:t>
                      </m:r>
                      <m:r>
                        <a:rPr lang="en-US" sz="2000" i="1">
                          <a:solidFill>
                            <a:srgbClr val="D15523"/>
                          </a:solidFill>
                          <a:latin typeface="Cambria Math" panose="02040503050406030204" pitchFamily="18" charset="0"/>
                          <a:ea typeface="Cambria Math" panose="02040503050406030204" pitchFamily="18" charset="0"/>
                        </a:rPr>
                        <m:t>)</m:t>
                      </m:r>
                    </m:oMath>
                  </m:oMathPara>
                </a14:m>
                <a:endParaRPr lang="en-US" sz="2000" dirty="0"/>
              </a:p>
            </p:txBody>
          </p:sp>
        </mc:Choice>
        <mc:Fallback>
          <p:sp>
            <p:nvSpPr>
              <p:cNvPr id="11" name="Rectangle 10"/>
              <p:cNvSpPr>
                <a:spLocks noRot="1" noChangeAspect="1" noMove="1" noResize="1" noEditPoints="1" noAdjustHandles="1" noChangeArrowheads="1" noChangeShapeType="1" noTextEdit="1"/>
              </p:cNvSpPr>
              <p:nvPr/>
            </p:nvSpPr>
            <p:spPr>
              <a:xfrm>
                <a:off x="-670142" y="2001308"/>
                <a:ext cx="13371956" cy="1051378"/>
              </a:xfrm>
              <a:prstGeom prst="rect">
                <a:avLst/>
              </a:prstGeom>
              <a:blipFill rotWithShape="0">
                <a:blip r:embed="rId3"/>
                <a:stretch>
                  <a:fillRect b="-63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1787383" y="3128271"/>
                <a:ext cx="7958127" cy="70224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n-US" sz="2000" b="0" i="0" smtClean="0">
                          <a:solidFill>
                            <a:srgbClr val="D15523"/>
                          </a:solidFill>
                          <a:latin typeface="Cambria Math" panose="02040503050406030204" pitchFamily="18" charset="0"/>
                        </a:rPr>
                        <m:t>normal</m:t>
                      </m:r>
                      <m:r>
                        <a:rPr lang="en-US" sz="2000" b="0" i="0" smtClean="0">
                          <a:solidFill>
                            <a:srgbClr val="D15523"/>
                          </a:solidFill>
                          <a:latin typeface="Cambria Math" panose="02040503050406030204" pitchFamily="18" charset="0"/>
                        </a:rPr>
                        <m:t> </m:t>
                      </m:r>
                      <m:r>
                        <m:rPr>
                          <m:sty m:val="p"/>
                        </m:rPr>
                        <a:rPr lang="en-US" sz="2000" b="0" i="0" smtClean="0">
                          <a:solidFill>
                            <a:srgbClr val="D15523"/>
                          </a:solidFill>
                          <a:latin typeface="Cambria Math" panose="02040503050406030204" pitchFamily="18" charset="0"/>
                        </a:rPr>
                        <m:t>cost</m:t>
                      </m:r>
                      <m:r>
                        <a:rPr lang="en-US" sz="2000" i="1">
                          <a:solidFill>
                            <a:srgbClr val="D15523"/>
                          </a:solidFill>
                          <a:latin typeface="Cambria Math" panose="02040503050406030204" pitchFamily="18" charset="0"/>
                        </a:rPr>
                        <m:t>=</m:t>
                      </m:r>
                      <m:f>
                        <m:fPr>
                          <m:ctrlPr>
                            <a:rPr lang="en-US" sz="2000" i="1">
                              <a:solidFill>
                                <a:srgbClr val="D15523"/>
                              </a:solidFill>
                              <a:latin typeface="Cambria Math" panose="02040503050406030204" pitchFamily="18" charset="0"/>
                            </a:rPr>
                          </m:ctrlPr>
                        </m:fPr>
                        <m:num>
                          <m:r>
                            <a:rPr lang="en-US" sz="2000" b="0" i="1" smtClean="0">
                              <a:solidFill>
                                <a:srgbClr val="D15523"/>
                              </a:solidFill>
                              <a:latin typeface="Cambria Math" panose="02040503050406030204" pitchFamily="18" charset="0"/>
                            </a:rPr>
                            <m:t>𝑐𝑜𝑠𝑡</m:t>
                          </m:r>
                        </m:num>
                        <m:den>
                          <m:r>
                            <a:rPr lang="en-US" sz="2000" b="0" i="1" smtClean="0">
                              <a:solidFill>
                                <a:srgbClr val="D15523"/>
                              </a:solidFill>
                              <a:latin typeface="Cambria Math" panose="02040503050406030204" pitchFamily="18" charset="0"/>
                            </a:rPr>
                            <m:t>𝑎𝑣𝑒𝑟𝑎𝑔𝑒</m:t>
                          </m:r>
                          <m:r>
                            <a:rPr lang="en-US" sz="2000" b="0" i="1" smtClean="0">
                              <a:solidFill>
                                <a:srgbClr val="D15523"/>
                              </a:solidFill>
                              <a:latin typeface="Cambria Math" panose="02040503050406030204" pitchFamily="18" charset="0"/>
                            </a:rPr>
                            <m:t> </m:t>
                          </m:r>
                          <m:r>
                            <a:rPr lang="en-US" sz="2000" b="0" i="1" smtClean="0">
                              <a:solidFill>
                                <a:srgbClr val="D15523"/>
                              </a:solidFill>
                              <a:latin typeface="Cambria Math" panose="02040503050406030204" pitchFamily="18" charset="0"/>
                            </a:rPr>
                            <m:t>𝑐𝑜𝑠𝑡</m:t>
                          </m:r>
                        </m:den>
                      </m:f>
                    </m:oMath>
                  </m:oMathPara>
                </a14:m>
                <a:endParaRPr lang="en-US" sz="2000" dirty="0"/>
              </a:p>
            </p:txBody>
          </p:sp>
        </mc:Choice>
        <mc:Fallback>
          <p:sp>
            <p:nvSpPr>
              <p:cNvPr id="19" name="Rectangle 18"/>
              <p:cNvSpPr>
                <a:spLocks noRot="1" noChangeAspect="1" noMove="1" noResize="1" noEditPoints="1" noAdjustHandles="1" noChangeArrowheads="1" noChangeShapeType="1" noTextEdit="1"/>
              </p:cNvSpPr>
              <p:nvPr/>
            </p:nvSpPr>
            <p:spPr>
              <a:xfrm>
                <a:off x="1787383" y="3128271"/>
                <a:ext cx="7958127" cy="702244"/>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1787383" y="3914338"/>
                <a:ext cx="7958127" cy="46506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en-US" sz="2000" b="0" i="0" smtClean="0">
                          <a:solidFill>
                            <a:srgbClr val="D15523"/>
                          </a:solidFill>
                          <a:latin typeface="Cambria Math" panose="02040503050406030204" pitchFamily="18" charset="0"/>
                        </a:rPr>
                        <m:t>cost</m:t>
                      </m:r>
                      <m:r>
                        <a:rPr lang="en-US" sz="2000" b="0" i="0" smtClean="0">
                          <a:solidFill>
                            <a:srgbClr val="D15523"/>
                          </a:solidFill>
                          <a:latin typeface="Cambria Math" panose="02040503050406030204" pitchFamily="18" charset="0"/>
                        </a:rPr>
                        <m:t> </m:t>
                      </m:r>
                      <m:r>
                        <m:rPr>
                          <m:sty m:val="p"/>
                        </m:rPr>
                        <a:rPr lang="en-US" sz="2000" b="0" i="0" smtClean="0">
                          <a:solidFill>
                            <a:srgbClr val="D15523"/>
                          </a:solidFill>
                          <a:latin typeface="Cambria Math" panose="02040503050406030204" pitchFamily="18" charset="0"/>
                        </a:rPr>
                        <m:t>factor</m:t>
                      </m:r>
                      <m:r>
                        <a:rPr lang="en-US" sz="2000" i="1">
                          <a:solidFill>
                            <a:srgbClr val="D15523"/>
                          </a:solidFill>
                          <a:latin typeface="Cambria Math" panose="02040503050406030204" pitchFamily="18" charset="0"/>
                        </a:rPr>
                        <m:t>=</m:t>
                      </m:r>
                      <m:rad>
                        <m:radPr>
                          <m:ctrlPr>
                            <a:rPr lang="en-US" sz="2000" i="1" smtClean="0">
                              <a:solidFill>
                                <a:srgbClr val="D15523"/>
                              </a:solidFill>
                              <a:latin typeface="Cambria Math" panose="02040503050406030204" pitchFamily="18" charset="0"/>
                            </a:rPr>
                          </m:ctrlPr>
                        </m:radPr>
                        <m:deg>
                          <m:r>
                            <m:rPr>
                              <m:brk m:alnAt="7"/>
                            </m:rPr>
                            <a:rPr lang="en-US" sz="2000" b="0" i="1" smtClean="0">
                              <a:solidFill>
                                <a:srgbClr val="D15523"/>
                              </a:solidFill>
                              <a:latin typeface="Cambria Math" panose="02040503050406030204" pitchFamily="18" charset="0"/>
                            </a:rPr>
                            <m:t>𝑤</m:t>
                          </m:r>
                          <m:r>
                            <a:rPr lang="en-US" sz="2000" b="0" i="1" smtClean="0">
                              <a:solidFill>
                                <a:srgbClr val="D15523"/>
                              </a:solidFill>
                              <a:latin typeface="Cambria Math" panose="02040503050406030204" pitchFamily="18" charset="0"/>
                            </a:rPr>
                            <m:t>+</m:t>
                          </m:r>
                          <m:r>
                            <a:rPr lang="en-US" sz="2000" b="0" i="1" smtClean="0">
                              <a:solidFill>
                                <a:srgbClr val="D15523"/>
                              </a:solidFill>
                              <a:latin typeface="Cambria Math" panose="02040503050406030204" pitchFamily="18" charset="0"/>
                            </a:rPr>
                            <m:t>𝑧</m:t>
                          </m:r>
                        </m:deg>
                        <m:e>
                          <m:sSup>
                            <m:sSupPr>
                              <m:ctrlPr>
                                <a:rPr lang="en-US" sz="2000" i="1" smtClean="0">
                                  <a:solidFill>
                                    <a:srgbClr val="D15523"/>
                                  </a:solidFill>
                                  <a:latin typeface="Cambria Math" panose="02040503050406030204" pitchFamily="18" charset="0"/>
                                </a:rPr>
                              </m:ctrlPr>
                            </m:sSupPr>
                            <m:e>
                              <m:d>
                                <m:dPr>
                                  <m:ctrlPr>
                                    <a:rPr lang="en-US" sz="2000" i="1">
                                      <a:solidFill>
                                        <a:srgbClr val="D15523"/>
                                      </a:solidFill>
                                      <a:latin typeface="Cambria Math" panose="02040503050406030204" pitchFamily="18" charset="0"/>
                                    </a:rPr>
                                  </m:ctrlPr>
                                </m:dPr>
                                <m:e>
                                  <m:r>
                                    <a:rPr lang="en-US" sz="2000" i="1">
                                      <a:solidFill>
                                        <a:srgbClr val="D15523"/>
                                      </a:solidFill>
                                      <a:latin typeface="Cambria Math" panose="02040503050406030204" pitchFamily="18" charset="0"/>
                                    </a:rPr>
                                    <m:t>𝑛𝑜𝑟𝑚𝑎𝑙</m:t>
                                  </m:r>
                                  <m:r>
                                    <a:rPr lang="en-US" sz="2000" i="1">
                                      <a:solidFill>
                                        <a:srgbClr val="D15523"/>
                                      </a:solidFill>
                                      <a:latin typeface="Cambria Math" panose="02040503050406030204" pitchFamily="18" charset="0"/>
                                    </a:rPr>
                                    <m:t> </m:t>
                                  </m:r>
                                  <m:r>
                                    <a:rPr lang="en-US" sz="2000" i="1">
                                      <a:solidFill>
                                        <a:srgbClr val="D15523"/>
                                      </a:solidFill>
                                      <a:latin typeface="Cambria Math" panose="02040503050406030204" pitchFamily="18" charset="0"/>
                                    </a:rPr>
                                    <m:t>𝑐𝑜𝑠𝑡</m:t>
                                  </m:r>
                                </m:e>
                              </m:d>
                            </m:e>
                            <m:sup>
                              <m:r>
                                <a:rPr lang="en-US" sz="2000" b="0" i="1" smtClean="0">
                                  <a:solidFill>
                                    <a:srgbClr val="D15523"/>
                                  </a:solidFill>
                                  <a:latin typeface="Cambria Math" panose="02040503050406030204" pitchFamily="18" charset="0"/>
                                </a:rPr>
                                <m:t>𝑤</m:t>
                              </m:r>
                            </m:sup>
                          </m:sSup>
                          <m:r>
                            <a:rPr lang="en-US" sz="2000" b="0" i="1" smtClean="0">
                              <a:solidFill>
                                <a:srgbClr val="D15523"/>
                              </a:solidFill>
                              <a:latin typeface="Cambria Math" panose="02040503050406030204" pitchFamily="18" charset="0"/>
                            </a:rPr>
                            <m:t>+</m:t>
                          </m:r>
                          <m:sSup>
                            <m:sSupPr>
                              <m:ctrlPr>
                                <a:rPr lang="en-US" sz="2000" i="1">
                                  <a:solidFill>
                                    <a:srgbClr val="D15523"/>
                                  </a:solidFill>
                                  <a:latin typeface="Cambria Math" panose="02040503050406030204" pitchFamily="18" charset="0"/>
                                </a:rPr>
                              </m:ctrlPr>
                            </m:sSupPr>
                            <m:e>
                              <m:d>
                                <m:dPr>
                                  <m:ctrlPr>
                                    <a:rPr lang="en-US" sz="2000" i="1">
                                      <a:solidFill>
                                        <a:srgbClr val="D15523"/>
                                      </a:solidFill>
                                      <a:latin typeface="Cambria Math" panose="02040503050406030204" pitchFamily="18" charset="0"/>
                                    </a:rPr>
                                  </m:ctrlPr>
                                </m:dPr>
                                <m:e>
                                  <m:r>
                                    <a:rPr lang="en-US" sz="2000" b="0" i="1" smtClean="0">
                                      <a:solidFill>
                                        <a:srgbClr val="D15523"/>
                                      </a:solidFill>
                                      <a:latin typeface="Cambria Math" panose="02040503050406030204" pitchFamily="18" charset="0"/>
                                    </a:rPr>
                                    <m:t>𝑖𝑛𝑓𝑙𝑢𝑒𝑛𝑐𝑒</m:t>
                                  </m:r>
                                </m:e>
                              </m:d>
                            </m:e>
                            <m:sup>
                              <m:r>
                                <a:rPr lang="en-US" sz="2000" b="0" i="1" smtClean="0">
                                  <a:solidFill>
                                    <a:srgbClr val="D15523"/>
                                  </a:solidFill>
                                  <a:latin typeface="Cambria Math" panose="02040503050406030204" pitchFamily="18" charset="0"/>
                                </a:rPr>
                                <m:t>𝑧</m:t>
                              </m:r>
                            </m:sup>
                          </m:sSup>
                        </m:e>
                      </m:rad>
                    </m:oMath>
                  </m:oMathPara>
                </a14:m>
                <a:endParaRPr lang="en-US" sz="2000" dirty="0"/>
              </a:p>
            </p:txBody>
          </p:sp>
        </mc:Choice>
        <mc:Fallback>
          <p:sp>
            <p:nvSpPr>
              <p:cNvPr id="20" name="Rectangle 19"/>
              <p:cNvSpPr>
                <a:spLocks noRot="1" noChangeAspect="1" noMove="1" noResize="1" noEditPoints="1" noAdjustHandles="1" noChangeArrowheads="1" noChangeShapeType="1" noTextEdit="1"/>
              </p:cNvSpPr>
              <p:nvPr/>
            </p:nvSpPr>
            <p:spPr>
              <a:xfrm>
                <a:off x="1787383" y="3914338"/>
                <a:ext cx="7958127" cy="465064"/>
              </a:xfrm>
              <a:prstGeom prst="rect">
                <a:avLst/>
              </a:prstGeom>
              <a:blipFill rotWithShape="0">
                <a:blip r:embed="rId5"/>
                <a:stretch>
                  <a:fillRect b="-13158"/>
                </a:stretch>
              </a:blipFill>
            </p:spPr>
            <p:txBody>
              <a:bodyPr/>
              <a:lstStyle/>
              <a:p>
                <a:r>
                  <a:rPr lang="en-US">
                    <a:noFill/>
                  </a:rPr>
                  <a:t> </a:t>
                </a:r>
              </a:p>
            </p:txBody>
          </p:sp>
        </mc:Fallback>
      </mc:AlternateContent>
      <p:sp>
        <p:nvSpPr>
          <p:cNvPr id="21" name="Rectangle 20"/>
          <p:cNvSpPr/>
          <p:nvPr/>
        </p:nvSpPr>
        <p:spPr>
          <a:xfrm>
            <a:off x="395175" y="5329060"/>
            <a:ext cx="1269899" cy="923330"/>
          </a:xfrm>
          <a:prstGeom prst="rect">
            <a:avLst/>
          </a:prstGeom>
        </p:spPr>
        <p:txBody>
          <a:bodyPr wrap="none">
            <a:spAutoFit/>
          </a:bodyPr>
          <a:lstStyle/>
          <a:p>
            <a:pPr algn="ctr"/>
            <a:r>
              <a:rPr lang="en-US" b="1" u="sng" dirty="0" smtClean="0">
                <a:solidFill>
                  <a:srgbClr val="D15523"/>
                </a:solidFill>
                <a:latin typeface="Comfortaa" panose="020F0603070200060003" pitchFamily="34" charset="0"/>
              </a:rPr>
              <a:t>country </a:t>
            </a:r>
          </a:p>
          <a:p>
            <a:pPr algn="ctr"/>
            <a:r>
              <a:rPr lang="en-US" b="1" u="sng" dirty="0" smtClean="0">
                <a:solidFill>
                  <a:srgbClr val="D15523"/>
                </a:solidFill>
                <a:latin typeface="Comfortaa" panose="020F0603070200060003" pitchFamily="34" charset="0"/>
              </a:rPr>
              <a:t>influence </a:t>
            </a:r>
          </a:p>
          <a:p>
            <a:pPr algn="ctr"/>
            <a:r>
              <a:rPr lang="en-US" b="1" u="sng" dirty="0" smtClean="0">
                <a:solidFill>
                  <a:srgbClr val="D15523"/>
                </a:solidFill>
                <a:latin typeface="Comfortaa" panose="020F0603070200060003" pitchFamily="34" charset="0"/>
              </a:rPr>
              <a:t>matrix</a:t>
            </a:r>
            <a:endParaRPr lang="en-US" u="sng" dirty="0"/>
          </a:p>
        </p:txBody>
      </p:sp>
      <p:sp>
        <p:nvSpPr>
          <p:cNvPr id="22" name="Rectangle 21"/>
          <p:cNvSpPr/>
          <p:nvPr/>
        </p:nvSpPr>
        <p:spPr>
          <a:xfrm>
            <a:off x="439257" y="2739648"/>
            <a:ext cx="1181734" cy="923330"/>
          </a:xfrm>
          <a:prstGeom prst="rect">
            <a:avLst/>
          </a:prstGeom>
        </p:spPr>
        <p:txBody>
          <a:bodyPr wrap="none">
            <a:spAutoFit/>
          </a:bodyPr>
          <a:lstStyle/>
          <a:p>
            <a:pPr algn="ctr"/>
            <a:r>
              <a:rPr lang="en-US" b="1" u="sng" dirty="0" smtClean="0">
                <a:solidFill>
                  <a:srgbClr val="D15523"/>
                </a:solidFill>
                <a:latin typeface="Comfortaa" panose="020F0603070200060003" pitchFamily="34" charset="0"/>
              </a:rPr>
              <a:t>regional </a:t>
            </a:r>
            <a:br>
              <a:rPr lang="en-US" b="1" u="sng" dirty="0" smtClean="0">
                <a:solidFill>
                  <a:srgbClr val="D15523"/>
                </a:solidFill>
                <a:latin typeface="Comfortaa" panose="020F0603070200060003" pitchFamily="34" charset="0"/>
              </a:rPr>
            </a:br>
            <a:r>
              <a:rPr lang="en-US" b="1" u="sng" dirty="0" smtClean="0">
                <a:solidFill>
                  <a:srgbClr val="D15523"/>
                </a:solidFill>
                <a:latin typeface="Comfortaa" panose="020F0603070200060003" pitchFamily="34" charset="0"/>
              </a:rPr>
              <a:t>cost </a:t>
            </a:r>
            <a:br>
              <a:rPr lang="en-US" b="1" u="sng" dirty="0" smtClean="0">
                <a:solidFill>
                  <a:srgbClr val="D15523"/>
                </a:solidFill>
                <a:latin typeface="Comfortaa" panose="020F0603070200060003" pitchFamily="34" charset="0"/>
              </a:rPr>
            </a:br>
            <a:r>
              <a:rPr lang="en-US" b="1" u="sng" dirty="0" smtClean="0">
                <a:solidFill>
                  <a:srgbClr val="D15523"/>
                </a:solidFill>
                <a:latin typeface="Comfortaa" panose="020F0603070200060003" pitchFamily="34" charset="0"/>
              </a:rPr>
              <a:t>matrix</a:t>
            </a:r>
            <a:endParaRPr lang="en-US" u="sng" dirty="0"/>
          </a:p>
        </p:txBody>
      </p:sp>
      <p:sp>
        <p:nvSpPr>
          <p:cNvPr id="23" name="Rectangle 22"/>
          <p:cNvSpPr/>
          <p:nvPr/>
        </p:nvSpPr>
        <p:spPr>
          <a:xfrm>
            <a:off x="2104005" y="4692167"/>
            <a:ext cx="9882681" cy="2028248"/>
          </a:xfrm>
          <a:prstGeom prst="rect">
            <a:avLst/>
          </a:prstGeom>
        </p:spPr>
        <p:txBody>
          <a:bodyPr wrap="square">
            <a:spAutoFit/>
          </a:bodyPr>
          <a:lstStyle/>
          <a:p>
            <a:r>
              <a:rPr lang="en-US" b="1" u="sng" dirty="0" smtClean="0">
                <a:solidFill>
                  <a:srgbClr val="D15523"/>
                </a:solidFill>
                <a:latin typeface="Comfortaa" panose="020F0603070200060003" pitchFamily="34" charset="0"/>
              </a:rPr>
              <a:t>relative importance </a:t>
            </a:r>
            <a:r>
              <a:rPr lang="en-US" dirty="0" smtClean="0">
                <a:solidFill>
                  <a:srgbClr val="D15523"/>
                </a:solidFill>
                <a:latin typeface="Comfortaa" panose="020F0603070200060003" pitchFamily="34" charset="0"/>
              </a:rPr>
              <a:t>= locally normalized trade volume to average trade flow</a:t>
            </a:r>
          </a:p>
          <a:p>
            <a:endParaRPr lang="en-US" dirty="0" smtClean="0">
              <a:solidFill>
                <a:srgbClr val="D15523"/>
              </a:solidFill>
              <a:latin typeface="Comfortaa" panose="020F0603070200060003" pitchFamily="34" charset="0"/>
            </a:endParaRPr>
          </a:p>
          <a:p>
            <a:pPr>
              <a:lnSpc>
                <a:spcPct val="120000"/>
              </a:lnSpc>
              <a:spcBef>
                <a:spcPts val="600"/>
              </a:spcBef>
              <a:spcAft>
                <a:spcPts val="600"/>
              </a:spcAft>
            </a:pPr>
            <a:r>
              <a:rPr lang="en-US" dirty="0">
                <a:solidFill>
                  <a:srgbClr val="D15523"/>
                </a:solidFill>
                <a:latin typeface="Comfortaa" panose="020F0603070200060003" pitchFamily="34" charset="0"/>
              </a:rPr>
              <a:t>If A imports from B</a:t>
            </a:r>
            <a:r>
              <a:rPr lang="en-US" dirty="0" smtClean="0">
                <a:solidFill>
                  <a:srgbClr val="D15523"/>
                </a:solidFill>
                <a:latin typeface="Comfortaa" panose="020F0603070200060003" pitchFamily="34" charset="0"/>
              </a:rPr>
              <a:t>: </a:t>
            </a:r>
            <a:r>
              <a:rPr lang="en-US" b="1" u="sng" dirty="0">
                <a:solidFill>
                  <a:srgbClr val="D15523"/>
                </a:solidFill>
                <a:latin typeface="Comfortaa" panose="020F0603070200060003" pitchFamily="34" charset="0"/>
              </a:rPr>
              <a:t>country influence </a:t>
            </a:r>
            <a:r>
              <a:rPr lang="en-US" dirty="0">
                <a:solidFill>
                  <a:srgbClr val="D15523"/>
                </a:solidFill>
                <a:latin typeface="Comfortaa" panose="020F0603070200060003" pitchFamily="34" charset="0"/>
              </a:rPr>
              <a:t>of B on A </a:t>
            </a:r>
            <a:r>
              <a:rPr lang="en-US" dirty="0" smtClean="0">
                <a:solidFill>
                  <a:srgbClr val="D15523"/>
                </a:solidFill>
                <a:latin typeface="Comfortaa" panose="020F0603070200060003" pitchFamily="34" charset="0"/>
              </a:rPr>
              <a:t>= weighted geometric mean of</a:t>
            </a:r>
            <a:endParaRPr lang="en-US" dirty="0">
              <a:solidFill>
                <a:srgbClr val="D15523"/>
              </a:solidFill>
              <a:latin typeface="Comfortaa" panose="020F0603070200060003" pitchFamily="34" charset="0"/>
            </a:endParaRPr>
          </a:p>
          <a:p>
            <a:pPr>
              <a:lnSpc>
                <a:spcPct val="120000"/>
              </a:lnSpc>
              <a:spcBef>
                <a:spcPts val="600"/>
              </a:spcBef>
              <a:spcAft>
                <a:spcPts val="600"/>
              </a:spcAft>
            </a:pPr>
            <a:r>
              <a:rPr lang="en-US" dirty="0" smtClean="0">
                <a:solidFill>
                  <a:srgbClr val="D15523"/>
                </a:solidFill>
                <a:latin typeface="Comfortaa" panose="020F0603070200060003" pitchFamily="34" charset="0"/>
              </a:rPr>
              <a:t>= relative importance of country B in country A’s historical imports </a:t>
            </a:r>
          </a:p>
          <a:p>
            <a:pPr>
              <a:lnSpc>
                <a:spcPct val="120000"/>
              </a:lnSpc>
              <a:spcBef>
                <a:spcPts val="600"/>
              </a:spcBef>
              <a:spcAft>
                <a:spcPts val="600"/>
              </a:spcAft>
            </a:pPr>
            <a:r>
              <a:rPr lang="en-US" dirty="0">
                <a:solidFill>
                  <a:srgbClr val="D15523"/>
                </a:solidFill>
                <a:latin typeface="Comfortaa" panose="020F0603070200060003" pitchFamily="34" charset="0"/>
              </a:rPr>
              <a:t>x</a:t>
            </a:r>
            <a:r>
              <a:rPr lang="en-US" dirty="0" smtClean="0">
                <a:solidFill>
                  <a:srgbClr val="D15523"/>
                </a:solidFill>
                <a:latin typeface="Comfortaa" panose="020F0603070200060003" pitchFamily="34" charset="0"/>
              </a:rPr>
              <a:t> relative importance </a:t>
            </a:r>
            <a:r>
              <a:rPr lang="en-US" dirty="0">
                <a:solidFill>
                  <a:srgbClr val="D15523"/>
                </a:solidFill>
                <a:latin typeface="Comfortaa" panose="020F0603070200060003" pitchFamily="34" charset="0"/>
              </a:rPr>
              <a:t>of country </a:t>
            </a:r>
            <a:r>
              <a:rPr lang="en-US" dirty="0" smtClean="0">
                <a:solidFill>
                  <a:srgbClr val="D15523"/>
                </a:solidFill>
                <a:latin typeface="Comfortaa" panose="020F0603070200060003" pitchFamily="34" charset="0"/>
              </a:rPr>
              <a:t>A </a:t>
            </a:r>
            <a:r>
              <a:rPr lang="en-US" dirty="0">
                <a:solidFill>
                  <a:srgbClr val="D15523"/>
                </a:solidFill>
                <a:latin typeface="Comfortaa" panose="020F0603070200060003" pitchFamily="34" charset="0"/>
              </a:rPr>
              <a:t>in country </a:t>
            </a:r>
            <a:r>
              <a:rPr lang="en-US" dirty="0" smtClean="0">
                <a:solidFill>
                  <a:srgbClr val="D15523"/>
                </a:solidFill>
                <a:latin typeface="Comfortaa" panose="020F0603070200060003" pitchFamily="34" charset="0"/>
              </a:rPr>
              <a:t>B’s </a:t>
            </a:r>
            <a:r>
              <a:rPr lang="en-US" dirty="0">
                <a:solidFill>
                  <a:srgbClr val="D15523"/>
                </a:solidFill>
                <a:latin typeface="Comfortaa" panose="020F0603070200060003" pitchFamily="34" charset="0"/>
              </a:rPr>
              <a:t>historical </a:t>
            </a:r>
            <a:r>
              <a:rPr lang="en-US" dirty="0" smtClean="0">
                <a:solidFill>
                  <a:srgbClr val="D15523"/>
                </a:solidFill>
                <a:latin typeface="Comfortaa" panose="020F0603070200060003" pitchFamily="34" charset="0"/>
              </a:rPr>
              <a:t>exports </a:t>
            </a:r>
            <a:endParaRPr lang="en-US" dirty="0"/>
          </a:p>
        </p:txBody>
      </p:sp>
    </p:spTree>
    <p:extLst>
      <p:ext uri="{BB962C8B-B14F-4D97-AF65-F5344CB8AC3E}">
        <p14:creationId xmlns:p14="http://schemas.microsoft.com/office/powerpoint/2010/main" val="29912855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28</a:t>
            </a:fld>
            <a:endParaRPr lang="en-US"/>
          </a:p>
        </p:txBody>
      </p:sp>
      <p:sp>
        <p:nvSpPr>
          <p:cNvPr id="6"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resource allocation algorithm</a:t>
            </a:r>
            <a:endParaRPr lang="en-US" sz="2400" dirty="0">
              <a:solidFill>
                <a:srgbClr val="D15523"/>
              </a:solidFill>
              <a:latin typeface="Comfortaa" panose="020F0603070200060003" pitchFamily="34" charset="0"/>
            </a:endParaRPr>
          </a:p>
        </p:txBody>
      </p:sp>
      <p:grpSp>
        <p:nvGrpSpPr>
          <p:cNvPr id="7" name="Group 6"/>
          <p:cNvGrpSpPr/>
          <p:nvPr/>
        </p:nvGrpSpPr>
        <p:grpSpPr>
          <a:xfrm>
            <a:off x="-199907" y="1288401"/>
            <a:ext cx="12119922" cy="5398902"/>
            <a:chOff x="968493" y="1123301"/>
            <a:chExt cx="12119922" cy="5398902"/>
          </a:xfrm>
        </p:grpSpPr>
        <p:graphicFrame>
          <p:nvGraphicFramePr>
            <p:cNvPr id="2" name="Diagram 1"/>
            <p:cNvGraphicFramePr/>
            <p:nvPr>
              <p:extLst>
                <p:ext uri="{D42A27DB-BD31-4B8C-83A1-F6EECF244321}">
                  <p14:modId xmlns:p14="http://schemas.microsoft.com/office/powerpoint/2010/main" val="193440411"/>
                </p:ext>
              </p:extLst>
            </p:nvPr>
          </p:nvGraphicFramePr>
          <p:xfrm>
            <a:off x="968493" y="1604493"/>
            <a:ext cx="8356600" cy="4627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Bent-Up Arrow 7"/>
            <p:cNvSpPr/>
            <p:nvPr/>
          </p:nvSpPr>
          <p:spPr>
            <a:xfrm>
              <a:off x="7966280" y="4986500"/>
              <a:ext cx="888173" cy="1011154"/>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Bent-Up Arrow 9"/>
            <p:cNvSpPr/>
            <p:nvPr/>
          </p:nvSpPr>
          <p:spPr>
            <a:xfrm rot="16200000">
              <a:off x="7855354" y="3941166"/>
              <a:ext cx="888173" cy="1011154"/>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Rectangle 2"/>
            <p:cNvSpPr/>
            <p:nvPr/>
          </p:nvSpPr>
          <p:spPr>
            <a:xfrm>
              <a:off x="8904192" y="4751389"/>
              <a:ext cx="1236236" cy="369332"/>
            </a:xfrm>
            <a:prstGeom prst="rect">
              <a:avLst/>
            </a:prstGeom>
          </p:spPr>
          <p:txBody>
            <a:bodyPr wrap="none">
              <a:spAutoFit/>
            </a:bodyPr>
            <a:lstStyle/>
            <a:p>
              <a:r>
                <a:rPr lang="en-US" dirty="0" smtClean="0">
                  <a:solidFill>
                    <a:schemeClr val="tx1">
                      <a:lumMod val="95000"/>
                      <a:lumOff val="5000"/>
                    </a:schemeClr>
                  </a:solidFill>
                  <a:latin typeface="Comfortaa" panose="020F0603070200060003" pitchFamily="34" charset="0"/>
                </a:rPr>
                <a:t>Next Tier</a:t>
              </a:r>
              <a:endParaRPr lang="en-US" dirty="0">
                <a:solidFill>
                  <a:schemeClr val="tx1">
                    <a:lumMod val="95000"/>
                    <a:lumOff val="5000"/>
                  </a:schemeClr>
                </a:solidFill>
              </a:endParaRPr>
            </a:p>
          </p:txBody>
        </p:sp>
        <p:sp>
          <p:nvSpPr>
            <p:cNvPr id="11" name="Bent-Up Arrow 10"/>
            <p:cNvSpPr/>
            <p:nvPr/>
          </p:nvSpPr>
          <p:spPr>
            <a:xfrm rot="16200000">
              <a:off x="6324125" y="3111963"/>
              <a:ext cx="888173" cy="1011154"/>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Rectangle 11"/>
            <p:cNvSpPr/>
            <p:nvPr/>
          </p:nvSpPr>
          <p:spPr>
            <a:xfrm>
              <a:off x="7348162" y="3393660"/>
              <a:ext cx="1680268" cy="369332"/>
            </a:xfrm>
            <a:prstGeom prst="rect">
              <a:avLst/>
            </a:prstGeom>
          </p:spPr>
          <p:txBody>
            <a:bodyPr wrap="none">
              <a:spAutoFit/>
            </a:bodyPr>
            <a:lstStyle/>
            <a:p>
              <a:r>
                <a:rPr lang="en-US" dirty="0" smtClean="0">
                  <a:solidFill>
                    <a:schemeClr val="tx1">
                      <a:lumMod val="95000"/>
                      <a:lumOff val="5000"/>
                    </a:schemeClr>
                  </a:solidFill>
                  <a:latin typeface="Comfortaa" panose="020F0603070200060003" pitchFamily="34" charset="0"/>
                </a:rPr>
                <a:t>Next Country</a:t>
              </a:r>
              <a:endParaRPr lang="en-US" dirty="0">
                <a:solidFill>
                  <a:schemeClr val="tx1">
                    <a:lumMod val="95000"/>
                    <a:lumOff val="5000"/>
                  </a:schemeClr>
                </a:solidFill>
              </a:endParaRPr>
            </a:p>
          </p:txBody>
        </p:sp>
        <p:sp>
          <p:nvSpPr>
            <p:cNvPr id="13" name="Bent-Up Arrow 12"/>
            <p:cNvSpPr/>
            <p:nvPr/>
          </p:nvSpPr>
          <p:spPr>
            <a:xfrm rot="16200000">
              <a:off x="5016026" y="1915368"/>
              <a:ext cx="888173" cy="1011154"/>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Rectangle 13"/>
            <p:cNvSpPr/>
            <p:nvPr/>
          </p:nvSpPr>
          <p:spPr>
            <a:xfrm>
              <a:off x="6113595" y="2124045"/>
              <a:ext cx="1276953" cy="369332"/>
            </a:xfrm>
            <a:prstGeom prst="rect">
              <a:avLst/>
            </a:prstGeom>
          </p:spPr>
          <p:txBody>
            <a:bodyPr wrap="none">
              <a:spAutoFit/>
            </a:bodyPr>
            <a:lstStyle/>
            <a:p>
              <a:r>
                <a:rPr lang="en-US" dirty="0" smtClean="0">
                  <a:solidFill>
                    <a:schemeClr val="tx1">
                      <a:lumMod val="95000"/>
                      <a:lumOff val="5000"/>
                    </a:schemeClr>
                  </a:solidFill>
                  <a:latin typeface="Comfortaa" panose="020F0603070200060003" pitchFamily="34" charset="0"/>
                </a:rPr>
                <a:t>Next Year</a:t>
              </a:r>
              <a:endParaRPr lang="en-US" dirty="0">
                <a:solidFill>
                  <a:schemeClr val="tx1">
                    <a:lumMod val="95000"/>
                    <a:lumOff val="5000"/>
                  </a:schemeClr>
                </a:solidFill>
              </a:endParaRPr>
            </a:p>
          </p:txBody>
        </p:sp>
        <p:sp>
          <p:nvSpPr>
            <p:cNvPr id="17" name="Rectangle 16"/>
            <p:cNvSpPr/>
            <p:nvPr/>
          </p:nvSpPr>
          <p:spPr>
            <a:xfrm>
              <a:off x="2957575" y="1123301"/>
              <a:ext cx="878767" cy="369332"/>
            </a:xfrm>
            <a:prstGeom prst="rect">
              <a:avLst/>
            </a:prstGeom>
          </p:spPr>
          <p:txBody>
            <a:bodyPr wrap="none">
              <a:spAutoFit/>
            </a:bodyPr>
            <a:lstStyle/>
            <a:p>
              <a:r>
                <a:rPr lang="en-US" b="1" dirty="0" smtClean="0">
                  <a:solidFill>
                    <a:schemeClr val="tx1">
                      <a:lumMod val="95000"/>
                      <a:lumOff val="5000"/>
                    </a:schemeClr>
                  </a:solidFill>
                  <a:latin typeface="Comfortaa" panose="020F0603070200060003" pitchFamily="34" charset="0"/>
                </a:rPr>
                <a:t>Epoch</a:t>
              </a:r>
              <a:endParaRPr lang="en-US" b="1" dirty="0">
                <a:solidFill>
                  <a:schemeClr val="tx1">
                    <a:lumMod val="95000"/>
                    <a:lumOff val="5000"/>
                  </a:schemeClr>
                </a:solidFill>
              </a:endParaRPr>
            </a:p>
          </p:txBody>
        </p:sp>
        <p:sp>
          <p:nvSpPr>
            <p:cNvPr id="19" name="Rectangle 18"/>
            <p:cNvSpPr/>
            <p:nvPr/>
          </p:nvSpPr>
          <p:spPr>
            <a:xfrm>
              <a:off x="10140428" y="4989476"/>
              <a:ext cx="2947987" cy="1532727"/>
            </a:xfrm>
            <a:prstGeom prst="rect">
              <a:avLst/>
            </a:prstGeom>
          </p:spPr>
          <p:txBody>
            <a:bodyPr wrap="none">
              <a:spAutoFit/>
            </a:bodyPr>
            <a:lstStyle/>
            <a:p>
              <a:pPr algn="ctr">
                <a:lnSpc>
                  <a:spcPct val="130000"/>
                </a:lnSpc>
              </a:pPr>
              <a:r>
                <a:rPr lang="en-US" b="1" dirty="0">
                  <a:solidFill>
                    <a:schemeClr val="tx1">
                      <a:lumMod val="95000"/>
                      <a:lumOff val="5000"/>
                    </a:schemeClr>
                  </a:solidFill>
                  <a:latin typeface="Comfortaa" panose="020F0603070200060003" pitchFamily="34" charset="0"/>
                </a:rPr>
                <a:t>s</a:t>
              </a:r>
              <a:r>
                <a:rPr lang="en-US" b="1" dirty="0" smtClean="0">
                  <a:solidFill>
                    <a:schemeClr val="tx1">
                      <a:lumMod val="95000"/>
                      <a:lumOff val="5000"/>
                    </a:schemeClr>
                  </a:solidFill>
                  <a:latin typeface="Comfortaa" panose="020F0603070200060003" pitchFamily="34" charset="0"/>
                </a:rPr>
                <a:t>tochastic </a:t>
              </a:r>
              <a:br>
                <a:rPr lang="en-US" b="1" dirty="0" smtClean="0">
                  <a:solidFill>
                    <a:schemeClr val="tx1">
                      <a:lumMod val="95000"/>
                      <a:lumOff val="5000"/>
                    </a:schemeClr>
                  </a:solidFill>
                  <a:latin typeface="Comfortaa" panose="020F0603070200060003" pitchFamily="34" charset="0"/>
                </a:rPr>
              </a:br>
              <a:r>
                <a:rPr lang="en-US" b="1" dirty="0" smtClean="0">
                  <a:solidFill>
                    <a:schemeClr val="tx1">
                      <a:lumMod val="95000"/>
                      <a:lumOff val="5000"/>
                    </a:schemeClr>
                  </a:solidFill>
                  <a:latin typeface="Comfortaa" panose="020F0603070200060003" pitchFamily="34" charset="0"/>
                </a:rPr>
                <a:t>generalized assignment </a:t>
              </a:r>
            </a:p>
            <a:p>
              <a:pPr algn="ctr">
                <a:lnSpc>
                  <a:spcPct val="130000"/>
                </a:lnSpc>
              </a:pPr>
              <a:r>
                <a:rPr lang="en-US" b="1" dirty="0" smtClean="0">
                  <a:solidFill>
                    <a:schemeClr val="tx1">
                      <a:lumMod val="95000"/>
                      <a:lumOff val="5000"/>
                    </a:schemeClr>
                  </a:solidFill>
                  <a:latin typeface="Comfortaa" panose="020F0603070200060003" pitchFamily="34" charset="0"/>
                </a:rPr>
                <a:t>(Hungarian algorithm)</a:t>
              </a:r>
            </a:p>
            <a:p>
              <a:pPr algn="ctr">
                <a:lnSpc>
                  <a:spcPct val="130000"/>
                </a:lnSpc>
              </a:pPr>
              <a:r>
                <a:rPr lang="en-US" b="1" dirty="0" smtClean="0">
                  <a:solidFill>
                    <a:schemeClr val="tx1">
                      <a:lumMod val="95000"/>
                      <a:lumOff val="5000"/>
                    </a:schemeClr>
                  </a:solidFill>
                  <a:latin typeface="Comfortaa" panose="020F0603070200060003" pitchFamily="34" charset="0"/>
                </a:rPr>
                <a:t>with simulated annealing</a:t>
              </a:r>
              <a:endParaRPr lang="en-US" b="1" dirty="0">
                <a:solidFill>
                  <a:schemeClr val="tx1">
                    <a:lumMod val="95000"/>
                    <a:lumOff val="5000"/>
                  </a:schemeClr>
                </a:solidFill>
              </a:endParaRPr>
            </a:p>
          </p:txBody>
        </p:sp>
        <p:sp>
          <p:nvSpPr>
            <p:cNvPr id="22" name="Rectangle 21"/>
            <p:cNvSpPr/>
            <p:nvPr/>
          </p:nvSpPr>
          <p:spPr>
            <a:xfrm>
              <a:off x="9564446" y="1878604"/>
              <a:ext cx="774571" cy="369332"/>
            </a:xfrm>
            <a:prstGeom prst="rect">
              <a:avLst/>
            </a:prstGeom>
          </p:spPr>
          <p:txBody>
            <a:bodyPr wrap="none">
              <a:spAutoFit/>
            </a:bodyPr>
            <a:lstStyle/>
            <a:p>
              <a:r>
                <a:rPr lang="en-US" dirty="0" smtClean="0">
                  <a:solidFill>
                    <a:schemeClr val="tx1">
                      <a:lumMod val="95000"/>
                      <a:lumOff val="5000"/>
                    </a:schemeClr>
                  </a:solidFill>
                  <a:latin typeface="Comfortaa" panose="020F0603070200060003" pitchFamily="34" charset="0"/>
                </a:rPr>
                <a:t>Swap</a:t>
              </a:r>
              <a:endParaRPr lang="en-US" dirty="0">
                <a:solidFill>
                  <a:schemeClr val="tx1">
                    <a:lumMod val="95000"/>
                    <a:lumOff val="5000"/>
                  </a:schemeClr>
                </a:solidFill>
              </a:endParaRPr>
            </a:p>
          </p:txBody>
        </p:sp>
        <p:sp>
          <p:nvSpPr>
            <p:cNvPr id="23" name="Rectangle 22"/>
            <p:cNvSpPr/>
            <p:nvPr/>
          </p:nvSpPr>
          <p:spPr>
            <a:xfrm>
              <a:off x="11452300" y="2790494"/>
              <a:ext cx="774571" cy="369332"/>
            </a:xfrm>
            <a:prstGeom prst="rect">
              <a:avLst/>
            </a:prstGeom>
          </p:spPr>
          <p:txBody>
            <a:bodyPr wrap="none">
              <a:spAutoFit/>
            </a:bodyPr>
            <a:lstStyle/>
            <a:p>
              <a:r>
                <a:rPr lang="en-US" dirty="0" smtClean="0">
                  <a:solidFill>
                    <a:schemeClr val="tx1">
                      <a:lumMod val="95000"/>
                      <a:lumOff val="5000"/>
                    </a:schemeClr>
                  </a:solidFill>
                  <a:latin typeface="Comfortaa" panose="020F0603070200060003" pitchFamily="34" charset="0"/>
                </a:rPr>
                <a:t>Swap</a:t>
              </a:r>
              <a:endParaRPr lang="en-US" dirty="0">
                <a:solidFill>
                  <a:schemeClr val="tx1">
                    <a:lumMod val="95000"/>
                    <a:lumOff val="5000"/>
                  </a:schemeClr>
                </a:solidFill>
              </a:endParaRPr>
            </a:p>
          </p:txBody>
        </p:sp>
      </p:grpSp>
      <p:graphicFrame>
        <p:nvGraphicFramePr>
          <p:cNvPr id="5" name="Diagram 4"/>
          <p:cNvGraphicFramePr/>
          <p:nvPr>
            <p:extLst>
              <p:ext uri="{D42A27DB-BD31-4B8C-83A1-F6EECF244321}">
                <p14:modId xmlns:p14="http://schemas.microsoft.com/office/powerpoint/2010/main" val="957860250"/>
              </p:ext>
            </p:extLst>
          </p:nvPr>
        </p:nvGraphicFramePr>
        <p:xfrm>
          <a:off x="6924497" y="1176541"/>
          <a:ext cx="5637617" cy="34110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Rectangle 14"/>
          <p:cNvSpPr/>
          <p:nvPr/>
        </p:nvSpPr>
        <p:spPr>
          <a:xfrm>
            <a:off x="306822" y="5179341"/>
            <a:ext cx="4304733" cy="1532727"/>
          </a:xfrm>
          <a:prstGeom prst="rect">
            <a:avLst/>
          </a:prstGeom>
        </p:spPr>
        <p:txBody>
          <a:bodyPr wrap="square">
            <a:spAutoFit/>
          </a:bodyPr>
          <a:lstStyle/>
          <a:p>
            <a:pPr>
              <a:lnSpc>
                <a:spcPct val="130000"/>
              </a:lnSpc>
            </a:pPr>
            <a:r>
              <a:rPr lang="en-US" b="1" dirty="0" smtClean="0">
                <a:solidFill>
                  <a:srgbClr val="D15523"/>
                </a:solidFill>
                <a:latin typeface="Comfortaa" panose="020F0603070200060003" pitchFamily="34" charset="0"/>
              </a:rPr>
              <a:t>generalized </a:t>
            </a:r>
          </a:p>
          <a:p>
            <a:pPr>
              <a:lnSpc>
                <a:spcPct val="130000"/>
              </a:lnSpc>
            </a:pPr>
            <a:r>
              <a:rPr lang="en-US" b="1" dirty="0" smtClean="0">
                <a:solidFill>
                  <a:srgbClr val="D15523"/>
                </a:solidFill>
                <a:latin typeface="Comfortaa" panose="020F0603070200060003" pitchFamily="34" charset="0"/>
              </a:rPr>
              <a:t>assignment </a:t>
            </a:r>
          </a:p>
          <a:p>
            <a:pPr>
              <a:lnSpc>
                <a:spcPct val="130000"/>
              </a:lnSpc>
            </a:pPr>
            <a:r>
              <a:rPr lang="en-US" b="1" dirty="0" smtClean="0">
                <a:solidFill>
                  <a:srgbClr val="D15523"/>
                </a:solidFill>
                <a:latin typeface="Comfortaa" panose="020F0603070200060003" pitchFamily="34" charset="0"/>
              </a:rPr>
              <a:t>problem</a:t>
            </a:r>
          </a:p>
          <a:p>
            <a:pPr>
              <a:lnSpc>
                <a:spcPct val="130000"/>
              </a:lnSpc>
            </a:pPr>
            <a:r>
              <a:rPr lang="en-US" b="1" dirty="0" smtClean="0">
                <a:solidFill>
                  <a:srgbClr val="D15523"/>
                </a:solidFill>
                <a:latin typeface="Comfortaa" panose="020F0603070200060003" pitchFamily="34" charset="0"/>
              </a:rPr>
              <a:t>NP-hard </a:t>
            </a:r>
            <a:endParaRPr lang="en-US" b="1"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12478193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29</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sensitivity analysis</a:t>
            </a:r>
            <a:endParaRPr lang="en-US" sz="24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306822" y="2437721"/>
            <a:ext cx="11526583" cy="4090078"/>
          </a:xfrm>
          <a:prstGeom prst="rect">
            <a:avLst/>
          </a:prstGeom>
        </p:spPr>
      </p:pic>
      <p:sp>
        <p:nvSpPr>
          <p:cNvPr id="7" name="Subtitle 2"/>
          <p:cNvSpPr txBox="1">
            <a:spLocks/>
          </p:cNvSpPr>
          <p:nvPr/>
        </p:nvSpPr>
        <p:spPr>
          <a:xfrm>
            <a:off x="188654" y="1604351"/>
            <a:ext cx="12342618" cy="6123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b="1" dirty="0" smtClean="0">
                <a:solidFill>
                  <a:srgbClr val="DB9267"/>
                </a:solidFill>
                <a:latin typeface="Comfortaa" panose="020F0603070200060003" pitchFamily="34" charset="0"/>
              </a:rPr>
              <a:t>EROEI</a:t>
            </a:r>
            <a:r>
              <a:rPr lang="en-US" sz="2400" b="1" baseline="-25000" dirty="0" smtClean="0">
                <a:solidFill>
                  <a:srgbClr val="DB9267"/>
                </a:solidFill>
                <a:latin typeface="Comfortaa" panose="020F0603070200060003" pitchFamily="34" charset="0"/>
              </a:rPr>
              <a:t>2014</a:t>
            </a:r>
            <a:r>
              <a:rPr lang="en-US" sz="2400" b="1" dirty="0" smtClean="0">
                <a:latin typeface="Comfortaa" panose="020F0603070200060003" pitchFamily="34" charset="0"/>
              </a:rPr>
              <a:t> </a:t>
            </a:r>
            <a:r>
              <a:rPr lang="en-US" sz="2400" dirty="0" smtClean="0">
                <a:latin typeface="Comfortaa" panose="020F0603070200060003" pitchFamily="34" charset="0"/>
              </a:rPr>
              <a:t>range</a:t>
            </a:r>
            <a:r>
              <a:rPr lang="en-US" sz="2400" b="1" dirty="0" smtClean="0">
                <a:latin typeface="Comfortaa" panose="020F0603070200060003" pitchFamily="34" charset="0"/>
              </a:rPr>
              <a:t>: 6.67 … 20 </a:t>
            </a:r>
            <a:r>
              <a:rPr lang="en-US" sz="2400" b="1" dirty="0">
                <a:latin typeface="Comfortaa" panose="020F0603070200060003" pitchFamily="34" charset="0"/>
              </a:rPr>
              <a:t>... </a:t>
            </a:r>
            <a:r>
              <a:rPr lang="en-US" sz="2400" b="1" dirty="0" smtClean="0">
                <a:latin typeface="Comfortaa" panose="020F0603070200060003" pitchFamily="34" charset="0"/>
              </a:rPr>
              <a:t>60     </a:t>
            </a:r>
            <a:r>
              <a:rPr lang="en-US" sz="2400" b="1" dirty="0" smtClean="0">
                <a:solidFill>
                  <a:srgbClr val="DB9267"/>
                </a:solidFill>
                <a:latin typeface="Comfortaa" panose="020F0603070200060003" pitchFamily="34" charset="0"/>
              </a:rPr>
              <a:t>Demand</a:t>
            </a:r>
            <a:r>
              <a:rPr lang="en-US" sz="2400" b="1" baseline="-25000" dirty="0" smtClean="0">
                <a:solidFill>
                  <a:srgbClr val="DB9267"/>
                </a:solidFill>
                <a:latin typeface="Comfortaa" panose="020F0603070200060003" pitchFamily="34" charset="0"/>
              </a:rPr>
              <a:t>2100</a:t>
            </a:r>
            <a:r>
              <a:rPr lang="en-US" sz="2400" b="1" dirty="0" smtClean="0">
                <a:solidFill>
                  <a:srgbClr val="DB9267"/>
                </a:solidFill>
                <a:latin typeface="Comfortaa" panose="020F0603070200060003" pitchFamily="34" charset="0"/>
              </a:rPr>
              <a:t> </a:t>
            </a:r>
            <a:r>
              <a:rPr lang="en-US" sz="2400" dirty="0">
                <a:latin typeface="Comfortaa" panose="020F0603070200060003" pitchFamily="34" charset="0"/>
              </a:rPr>
              <a:t>range</a:t>
            </a:r>
            <a:r>
              <a:rPr lang="en-US" sz="2400" b="1" dirty="0">
                <a:latin typeface="Comfortaa" panose="020F0603070200060003" pitchFamily="34" charset="0"/>
              </a:rPr>
              <a:t>: </a:t>
            </a:r>
            <a:r>
              <a:rPr lang="en-US" sz="2400" b="1" dirty="0" smtClean="0">
                <a:latin typeface="Comfortaa" panose="020F0603070200060003" pitchFamily="34" charset="0"/>
              </a:rPr>
              <a:t>667 </a:t>
            </a:r>
            <a:r>
              <a:rPr lang="en-US" sz="2400" b="1" dirty="0">
                <a:latin typeface="Comfortaa" panose="020F0603070200060003" pitchFamily="34" charset="0"/>
              </a:rPr>
              <a:t>… </a:t>
            </a:r>
            <a:r>
              <a:rPr lang="en-US" sz="2400" b="1" dirty="0" smtClean="0">
                <a:latin typeface="Comfortaa" panose="020F0603070200060003" pitchFamily="34" charset="0"/>
              </a:rPr>
              <a:t>2000 </a:t>
            </a:r>
            <a:r>
              <a:rPr lang="en-US" sz="2400" b="1" dirty="0">
                <a:latin typeface="Comfortaa" panose="020F0603070200060003" pitchFamily="34" charset="0"/>
              </a:rPr>
              <a:t>... </a:t>
            </a:r>
            <a:r>
              <a:rPr lang="en-US" sz="2400" b="1" dirty="0" smtClean="0">
                <a:latin typeface="Comfortaa" panose="020F0603070200060003" pitchFamily="34" charset="0"/>
              </a:rPr>
              <a:t>6000 [</a:t>
            </a:r>
            <a:r>
              <a:rPr lang="en-US" sz="2400" b="1" dirty="0" err="1" smtClean="0">
                <a:latin typeface="Comfortaa" panose="020F0603070200060003" pitchFamily="34" charset="0"/>
              </a:rPr>
              <a:t>Wp</a:t>
            </a:r>
            <a:r>
              <a:rPr lang="en-US" sz="2400" b="1" dirty="0" smtClean="0">
                <a:latin typeface="Comfortaa" panose="020F0603070200060003" pitchFamily="34" charset="0"/>
              </a:rPr>
              <a:t>/cap]</a:t>
            </a:r>
            <a:endParaRPr lang="en-US" sz="2400" b="1" dirty="0">
              <a:latin typeface="Comfortaa" panose="020F0603070200060003" pitchFamily="34" charset="0"/>
            </a:endParaRPr>
          </a:p>
          <a:p>
            <a:pPr marL="0" indent="0">
              <a:lnSpc>
                <a:spcPct val="130000"/>
              </a:lnSpc>
              <a:buNone/>
            </a:pPr>
            <a:endParaRPr lang="en-US" sz="2400" b="1" dirty="0" smtClean="0">
              <a:latin typeface="Comfortaa" panose="020F0603070200060003" pitchFamily="34" charset="0"/>
            </a:endParaRPr>
          </a:p>
          <a:p>
            <a:pPr marL="0" indent="0">
              <a:lnSpc>
                <a:spcPct val="130000"/>
              </a:lnSpc>
              <a:buNone/>
            </a:pPr>
            <a:r>
              <a:rPr lang="en-US" sz="2400" b="1" dirty="0" smtClean="0">
                <a:latin typeface="Comfortaa" panose="020F0603070200060003" pitchFamily="34" charset="0"/>
              </a:rPr>
              <a:t> </a:t>
            </a:r>
            <a:endParaRPr lang="en-US" sz="2400" b="1" dirty="0">
              <a:latin typeface="Comfortaa" panose="020F0603070200060003" pitchFamily="34" charset="0"/>
            </a:endParaRPr>
          </a:p>
        </p:txBody>
      </p:sp>
    </p:spTree>
    <p:extLst>
      <p:ext uri="{BB962C8B-B14F-4D97-AF65-F5344CB8AC3E}">
        <p14:creationId xmlns:p14="http://schemas.microsoft.com/office/powerpoint/2010/main" val="39522344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0AE5AFE-EB4C-4B40-A81A-87A35B195E9B}" type="slidenum">
              <a:rPr lang="en-US" smtClean="0"/>
              <a:t>3</a:t>
            </a:fld>
            <a:endParaRPr lang="en-US"/>
          </a:p>
        </p:txBody>
      </p:sp>
      <p:pic>
        <p:nvPicPr>
          <p:cNvPr id="12" name="Picture 11"/>
          <p:cNvPicPr>
            <a:picLocks noChangeAspect="1"/>
          </p:cNvPicPr>
          <p:nvPr/>
        </p:nvPicPr>
        <p:blipFill>
          <a:blip r:embed="rId3"/>
          <a:stretch>
            <a:fillRect/>
          </a:stretch>
        </p:blipFill>
        <p:spPr>
          <a:xfrm>
            <a:off x="873939" y="2052585"/>
            <a:ext cx="2373746" cy="1338807"/>
          </a:xfrm>
          <a:prstGeom prst="rect">
            <a:avLst/>
          </a:prstGeom>
          <a:ln>
            <a:noFill/>
          </a:ln>
          <a:effectLst>
            <a:outerShdw blurRad="292100" dist="139700" dir="2700000" algn="tl" rotWithShape="0">
              <a:srgbClr val="333333">
                <a:alpha val="65000"/>
              </a:srgbClr>
            </a:outerShdw>
          </a:effectLst>
        </p:spPr>
      </p:pic>
      <p:sp>
        <p:nvSpPr>
          <p:cNvPr id="13" name="Right Arrow 12"/>
          <p:cNvSpPr/>
          <p:nvPr/>
        </p:nvSpPr>
        <p:spPr>
          <a:xfrm>
            <a:off x="3580193" y="2558472"/>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688555" y="2052585"/>
            <a:ext cx="2373746" cy="1338807"/>
          </a:xfrm>
          <a:prstGeom prst="rect">
            <a:avLst/>
          </a:prstGeom>
          <a:ln>
            <a:noFill/>
          </a:ln>
          <a:effectLst>
            <a:outerShdw blurRad="292100" dist="139700" dir="2700000" algn="tl" rotWithShape="0">
              <a:srgbClr val="333333">
                <a:alpha val="65000"/>
              </a:srgbClr>
            </a:outerShdw>
          </a:effectLst>
        </p:spPr>
      </p:pic>
      <p:sp>
        <p:nvSpPr>
          <p:cNvPr id="15" name="Right Arrow 14"/>
          <p:cNvSpPr/>
          <p:nvPr/>
        </p:nvSpPr>
        <p:spPr>
          <a:xfrm>
            <a:off x="7394809" y="2558472"/>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503171" y="2052585"/>
            <a:ext cx="2373746" cy="1338807"/>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3"/>
          <a:stretch>
            <a:fillRect/>
          </a:stretch>
        </p:blipFill>
        <p:spPr>
          <a:xfrm>
            <a:off x="873939" y="4335946"/>
            <a:ext cx="2373746" cy="1338807"/>
          </a:xfrm>
          <a:prstGeom prst="rect">
            <a:avLst/>
          </a:prstGeom>
          <a:ln>
            <a:noFill/>
          </a:ln>
          <a:effectLst>
            <a:outerShdw blurRad="292100" dist="139700" dir="2700000" algn="tl" rotWithShape="0">
              <a:srgbClr val="333333">
                <a:alpha val="65000"/>
              </a:srgbClr>
            </a:outerShdw>
          </a:effectLst>
        </p:spPr>
      </p:pic>
      <p:sp>
        <p:nvSpPr>
          <p:cNvPr id="18" name="Right Arrow 17"/>
          <p:cNvSpPr/>
          <p:nvPr/>
        </p:nvSpPr>
        <p:spPr>
          <a:xfrm flipH="1">
            <a:off x="3580193" y="4841833"/>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4688555" y="4335946"/>
            <a:ext cx="2373746" cy="1338807"/>
          </a:xfrm>
          <a:prstGeom prst="rect">
            <a:avLst/>
          </a:prstGeom>
          <a:ln>
            <a:noFill/>
          </a:ln>
          <a:effectLst>
            <a:outerShdw blurRad="292100" dist="139700" dir="2700000" algn="tl" rotWithShape="0">
              <a:srgbClr val="333333">
                <a:alpha val="65000"/>
              </a:srgbClr>
            </a:outerShdw>
          </a:effectLst>
        </p:spPr>
      </p:pic>
      <p:sp>
        <p:nvSpPr>
          <p:cNvPr id="20" name="Right Arrow 19"/>
          <p:cNvSpPr/>
          <p:nvPr/>
        </p:nvSpPr>
        <p:spPr>
          <a:xfrm flipH="1">
            <a:off x="7394809" y="4841833"/>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stretch>
            <a:fillRect/>
          </a:stretch>
        </p:blipFill>
        <p:spPr>
          <a:xfrm>
            <a:off x="8503171" y="4335946"/>
            <a:ext cx="2373746" cy="1338807"/>
          </a:xfrm>
          <a:prstGeom prst="rect">
            <a:avLst/>
          </a:prstGeom>
          <a:ln>
            <a:noFill/>
          </a:ln>
          <a:effectLst>
            <a:outerShdw blurRad="292100" dist="139700" dir="2700000" algn="tl" rotWithShape="0">
              <a:srgbClr val="333333">
                <a:alpha val="65000"/>
              </a:srgbClr>
            </a:outerShdw>
          </a:effectLst>
        </p:spPr>
      </p:pic>
      <p:sp>
        <p:nvSpPr>
          <p:cNvPr id="22" name="Subtitle 2"/>
          <p:cNvSpPr txBox="1">
            <a:spLocks/>
          </p:cNvSpPr>
          <p:nvPr/>
        </p:nvSpPr>
        <p:spPr>
          <a:xfrm>
            <a:off x="4776679"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outline</a:t>
            </a:r>
            <a:endParaRPr lang="en-US" sz="2400" dirty="0">
              <a:solidFill>
                <a:srgbClr val="D15523"/>
              </a:solidFill>
              <a:latin typeface="Comfortaa" panose="020F0603070200060003" pitchFamily="34" charset="0"/>
            </a:endParaRPr>
          </a:p>
        </p:txBody>
      </p:sp>
      <p:sp>
        <p:nvSpPr>
          <p:cNvPr id="23" name="Subtitle 2"/>
          <p:cNvSpPr txBox="1">
            <a:spLocks/>
          </p:cNvSpPr>
          <p:nvPr/>
        </p:nvSpPr>
        <p:spPr>
          <a:xfrm>
            <a:off x="673599" y="224602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smtClean="0">
                <a:solidFill>
                  <a:srgbClr val="D15523"/>
                </a:solidFill>
                <a:latin typeface="Comfortaa" panose="020F0603070200060003" pitchFamily="34" charset="0"/>
              </a:rPr>
              <a:t>background</a:t>
            </a:r>
            <a:endParaRPr lang="en-US" sz="2400" dirty="0">
              <a:solidFill>
                <a:srgbClr val="D15523"/>
              </a:solidFill>
              <a:latin typeface="Comfortaa" panose="020F0603070200060003" pitchFamily="34" charset="0"/>
            </a:endParaRPr>
          </a:p>
        </p:txBody>
      </p:sp>
      <p:sp>
        <p:nvSpPr>
          <p:cNvPr id="24" name="Subtitle 2"/>
          <p:cNvSpPr txBox="1">
            <a:spLocks/>
          </p:cNvSpPr>
          <p:nvPr/>
        </p:nvSpPr>
        <p:spPr>
          <a:xfrm>
            <a:off x="4454130" y="2210989"/>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smtClean="0">
                <a:solidFill>
                  <a:srgbClr val="D15523"/>
                </a:solidFill>
                <a:latin typeface="Comfortaa" panose="020F0603070200060003" pitchFamily="34" charset="0"/>
              </a:rPr>
              <a:t>objective</a:t>
            </a:r>
            <a:endParaRPr lang="en-US" sz="2400" dirty="0">
              <a:solidFill>
                <a:srgbClr val="D15523"/>
              </a:solidFill>
              <a:latin typeface="Comfortaa" panose="020F0603070200060003" pitchFamily="34" charset="0"/>
            </a:endParaRPr>
          </a:p>
        </p:txBody>
      </p:sp>
      <p:sp>
        <p:nvSpPr>
          <p:cNvPr id="25" name="Right Arrow 24"/>
          <p:cNvSpPr/>
          <p:nvPr/>
        </p:nvSpPr>
        <p:spPr>
          <a:xfrm rot="16200000" flipH="1">
            <a:off x="9416139" y="3635617"/>
            <a:ext cx="547811" cy="45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btitle 2"/>
          <p:cNvSpPr txBox="1">
            <a:spLocks/>
          </p:cNvSpPr>
          <p:nvPr/>
        </p:nvSpPr>
        <p:spPr>
          <a:xfrm>
            <a:off x="8321303" y="2090918"/>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d</a:t>
            </a:r>
            <a:r>
              <a:rPr lang="en-US" sz="2800" dirty="0" smtClean="0">
                <a:solidFill>
                  <a:srgbClr val="D15523"/>
                </a:solidFill>
                <a:latin typeface="Comfortaa" panose="020F0603070200060003" pitchFamily="34" charset="0"/>
              </a:rPr>
              <a:t>efinition &amp;</a:t>
            </a:r>
            <a:br>
              <a:rPr lang="en-US" sz="2800" dirty="0" smtClean="0">
                <a:solidFill>
                  <a:srgbClr val="D15523"/>
                </a:solidFill>
                <a:latin typeface="Comfortaa" panose="020F0603070200060003" pitchFamily="34" charset="0"/>
              </a:rPr>
            </a:br>
            <a:r>
              <a:rPr lang="en-US" sz="2800" dirty="0" smtClean="0">
                <a:solidFill>
                  <a:srgbClr val="D15523"/>
                </a:solidFill>
                <a:latin typeface="Comfortaa" panose="020F0603070200060003" pitchFamily="34" charset="0"/>
              </a:rPr>
              <a:t>methodology</a:t>
            </a:r>
            <a:endParaRPr lang="en-US" sz="2400" dirty="0">
              <a:solidFill>
                <a:srgbClr val="D15523"/>
              </a:solidFill>
              <a:latin typeface="Comfortaa" panose="020F0603070200060003" pitchFamily="34" charset="0"/>
            </a:endParaRPr>
          </a:p>
        </p:txBody>
      </p:sp>
      <p:sp>
        <p:nvSpPr>
          <p:cNvPr id="27" name="Subtitle 2"/>
          <p:cNvSpPr txBox="1">
            <a:spLocks/>
          </p:cNvSpPr>
          <p:nvPr/>
        </p:nvSpPr>
        <p:spPr>
          <a:xfrm>
            <a:off x="8284359"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smtClean="0">
                <a:solidFill>
                  <a:srgbClr val="D15523"/>
                </a:solidFill>
                <a:latin typeface="Comfortaa" panose="020F0603070200060003" pitchFamily="34" charset="0"/>
              </a:rPr>
              <a:t>global </a:t>
            </a:r>
            <a:br>
              <a:rPr lang="en-US" sz="2800" dirty="0" smtClean="0">
                <a:solidFill>
                  <a:srgbClr val="D15523"/>
                </a:solidFill>
                <a:latin typeface="Comfortaa" panose="020F0603070200060003" pitchFamily="34" charset="0"/>
              </a:rPr>
            </a:br>
            <a:r>
              <a:rPr lang="en-US" sz="2800" dirty="0" smtClean="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
        <p:nvSpPr>
          <p:cNvPr id="28" name="Subtitle 2"/>
          <p:cNvSpPr txBox="1">
            <a:spLocks/>
          </p:cNvSpPr>
          <p:nvPr/>
        </p:nvSpPr>
        <p:spPr>
          <a:xfrm>
            <a:off x="4435658"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a:t>
            </a:r>
            <a:br>
              <a:rPr lang="en-US" sz="2800" dirty="0" smtClean="0">
                <a:solidFill>
                  <a:srgbClr val="D15523"/>
                </a:solidFill>
                <a:latin typeface="Comfortaa" panose="020F0603070200060003" pitchFamily="34" charset="0"/>
              </a:rPr>
            </a:br>
            <a:r>
              <a:rPr lang="en-US" sz="2800" dirty="0" smtClean="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
        <p:nvSpPr>
          <p:cNvPr id="29" name="Subtitle 2"/>
          <p:cNvSpPr txBox="1">
            <a:spLocks/>
          </p:cNvSpPr>
          <p:nvPr/>
        </p:nvSpPr>
        <p:spPr>
          <a:xfrm>
            <a:off x="655126"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c</a:t>
            </a:r>
            <a:r>
              <a:rPr lang="en-US" sz="2800" dirty="0" smtClean="0">
                <a:solidFill>
                  <a:srgbClr val="D15523"/>
                </a:solidFill>
                <a:latin typeface="Comfortaa" panose="020F0603070200060003" pitchFamily="34" charset="0"/>
              </a:rPr>
              <a:t>onclusions</a:t>
            </a:r>
            <a:br>
              <a:rPr lang="en-US" sz="2800" dirty="0" smtClean="0">
                <a:solidFill>
                  <a:srgbClr val="D15523"/>
                </a:solidFill>
                <a:latin typeface="Comfortaa" panose="020F0603070200060003" pitchFamily="34" charset="0"/>
              </a:rPr>
            </a:br>
            <a:r>
              <a:rPr lang="en-US" sz="2800" dirty="0" smtClean="0">
                <a:solidFill>
                  <a:srgbClr val="D15523"/>
                </a:solidFill>
                <a:latin typeface="Comfortaa" panose="020F0603070200060003" pitchFamily="34" charset="0"/>
              </a:rPr>
              <a:t>future work</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992803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500"/>
                                        <p:tgtEl>
                                          <p:spTgt spid="20"/>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right)">
                                      <p:cBhvr>
                                        <p:cTn id="55" dur="500"/>
                                        <p:tgtEl>
                                          <p:spTgt spid="1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20" grpId="0" animBg="1"/>
      <p:bldP spid="24" grpId="0"/>
      <p:bldP spid="25" grpId="0" animBg="1"/>
      <p:bldP spid="26" grpId="0"/>
      <p:bldP spid="27" grpId="0"/>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30</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sensitivity analysis</a:t>
            </a:r>
            <a:endParaRPr lang="en-US" sz="2400" dirty="0">
              <a:solidFill>
                <a:srgbClr val="D15523"/>
              </a:solidFill>
              <a:latin typeface="Comfortaa" panose="020F0603070200060003" pitchFamily="34" charset="0"/>
            </a:endParaRPr>
          </a:p>
        </p:txBody>
      </p:sp>
      <p:sp>
        <p:nvSpPr>
          <p:cNvPr id="7" name="Subtitle 2"/>
          <p:cNvSpPr txBox="1">
            <a:spLocks/>
          </p:cNvSpPr>
          <p:nvPr/>
        </p:nvSpPr>
        <p:spPr>
          <a:xfrm>
            <a:off x="404554" y="1681578"/>
            <a:ext cx="12342618" cy="6123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b="1" dirty="0" smtClean="0">
                <a:solidFill>
                  <a:srgbClr val="D15523"/>
                </a:solidFill>
                <a:latin typeface="Comfortaa" panose="020F0603070200060003" pitchFamily="34" charset="0"/>
              </a:rPr>
              <a:t>3 different carbon budgets: IPCC 2 degree (RCP2.6 low, median and high)</a:t>
            </a:r>
            <a:endParaRPr lang="en-US" sz="2400" b="1" dirty="0">
              <a:solidFill>
                <a:srgbClr val="D15523"/>
              </a:solidFill>
              <a:latin typeface="Comfortaa" panose="020F0603070200060003" pitchFamily="34" charset="0"/>
            </a:endParaRPr>
          </a:p>
        </p:txBody>
      </p:sp>
      <p:pic>
        <p:nvPicPr>
          <p:cNvPr id="3" name="Picture 2"/>
          <p:cNvPicPr>
            <a:picLocks noChangeAspect="1"/>
          </p:cNvPicPr>
          <p:nvPr/>
        </p:nvPicPr>
        <p:blipFill>
          <a:blip r:embed="rId3"/>
          <a:stretch>
            <a:fillRect/>
          </a:stretch>
        </p:blipFill>
        <p:spPr>
          <a:xfrm>
            <a:off x="71479" y="2643707"/>
            <a:ext cx="11964857" cy="4180366"/>
          </a:xfrm>
          <a:prstGeom prst="rect">
            <a:avLst/>
          </a:prstGeom>
        </p:spPr>
      </p:pic>
    </p:spTree>
    <p:extLst>
      <p:ext uri="{BB962C8B-B14F-4D97-AF65-F5344CB8AC3E}">
        <p14:creationId xmlns:p14="http://schemas.microsoft.com/office/powerpoint/2010/main" val="10193418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31</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results</a:t>
            </a:r>
            <a:endParaRPr lang="en-US" sz="2400" dirty="0">
              <a:solidFill>
                <a:srgbClr val="D15523"/>
              </a:solidFill>
              <a:latin typeface="Comfortaa" panose="020F0603070200060003" pitchFamily="34" charset="0"/>
            </a:endParaRPr>
          </a:p>
        </p:txBody>
      </p:sp>
      <p:pic>
        <p:nvPicPr>
          <p:cNvPr id="3" name="Picture 2"/>
          <p:cNvPicPr>
            <a:picLocks noChangeAspect="1"/>
          </p:cNvPicPr>
          <p:nvPr/>
        </p:nvPicPr>
        <p:blipFill>
          <a:blip r:embed="rId3"/>
          <a:stretch>
            <a:fillRect/>
          </a:stretch>
        </p:blipFill>
        <p:spPr>
          <a:xfrm>
            <a:off x="71479" y="2321084"/>
            <a:ext cx="12039281" cy="3433216"/>
          </a:xfrm>
          <a:prstGeom prst="rect">
            <a:avLst/>
          </a:prstGeom>
        </p:spPr>
      </p:pic>
    </p:spTree>
    <p:extLst>
      <p:ext uri="{BB962C8B-B14F-4D97-AF65-F5344CB8AC3E}">
        <p14:creationId xmlns:p14="http://schemas.microsoft.com/office/powerpoint/2010/main" val="40985676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32</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results</a:t>
            </a:r>
            <a:endParaRPr lang="en-US" sz="24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176846" y="2926248"/>
            <a:ext cx="11710354" cy="3441178"/>
          </a:xfrm>
          <a:prstGeom prst="rect">
            <a:avLst/>
          </a:prstGeom>
        </p:spPr>
      </p:pic>
    </p:spTree>
    <p:extLst>
      <p:ext uri="{BB962C8B-B14F-4D97-AF65-F5344CB8AC3E}">
        <p14:creationId xmlns:p14="http://schemas.microsoft.com/office/powerpoint/2010/main" val="20952387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33</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sensitivity analysis</a:t>
            </a:r>
            <a:endParaRPr lang="en-US" sz="2400" dirty="0">
              <a:solidFill>
                <a:srgbClr val="D15523"/>
              </a:solidFill>
              <a:latin typeface="Comfortaa" panose="020F0603070200060003" pitchFamily="34" charset="0"/>
            </a:endParaRPr>
          </a:p>
        </p:txBody>
      </p:sp>
      <p:pic>
        <p:nvPicPr>
          <p:cNvPr id="6" name="Picture 5"/>
          <p:cNvPicPr>
            <a:picLocks noChangeAspect="1"/>
          </p:cNvPicPr>
          <p:nvPr/>
        </p:nvPicPr>
        <p:blipFill>
          <a:blip r:embed="rId3"/>
          <a:stretch>
            <a:fillRect/>
          </a:stretch>
        </p:blipFill>
        <p:spPr>
          <a:xfrm>
            <a:off x="2683982" y="-1"/>
            <a:ext cx="9508018" cy="6845495"/>
          </a:xfrm>
          <a:prstGeom prst="rect">
            <a:avLst/>
          </a:prstGeom>
        </p:spPr>
      </p:pic>
      <p:sp>
        <p:nvSpPr>
          <p:cNvPr id="8" name="Rectangle 7"/>
          <p:cNvSpPr/>
          <p:nvPr/>
        </p:nvSpPr>
        <p:spPr>
          <a:xfrm>
            <a:off x="-241300" y="-1"/>
            <a:ext cx="2925282"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p:nvSpPr>
        <p:spPr>
          <a:xfrm>
            <a:off x="0" y="968106"/>
            <a:ext cx="2912225" cy="10965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000" b="1" dirty="0">
                <a:solidFill>
                  <a:srgbClr val="D15523"/>
                </a:solidFill>
                <a:latin typeface="Comfortaa" panose="020F0603070200060003" pitchFamily="34" charset="0"/>
              </a:rPr>
              <a:t>T</a:t>
            </a:r>
            <a:r>
              <a:rPr lang="en-US" sz="2000" b="1" dirty="0" smtClean="0">
                <a:solidFill>
                  <a:srgbClr val="D15523"/>
                </a:solidFill>
                <a:latin typeface="Comfortaa" panose="020F0603070200060003" pitchFamily="34" charset="0"/>
              </a:rPr>
              <a:t>he transition envelopes are </a:t>
            </a:r>
            <a:br>
              <a:rPr lang="en-US" sz="2000" b="1" dirty="0" smtClean="0">
                <a:solidFill>
                  <a:srgbClr val="D15523"/>
                </a:solidFill>
                <a:latin typeface="Comfortaa" panose="020F0603070200060003" pitchFamily="34" charset="0"/>
              </a:rPr>
            </a:br>
            <a:r>
              <a:rPr lang="en-US" sz="2000" b="1" dirty="0" smtClean="0">
                <a:solidFill>
                  <a:srgbClr val="D15523"/>
                </a:solidFill>
                <a:latin typeface="Comfortaa" panose="020F0603070200060003" pitchFamily="34" charset="0"/>
              </a:rPr>
              <a:t>narrow during the </a:t>
            </a:r>
            <a:br>
              <a:rPr lang="en-US" sz="2000" b="1" dirty="0" smtClean="0">
                <a:solidFill>
                  <a:srgbClr val="D15523"/>
                </a:solidFill>
                <a:latin typeface="Comfortaa" panose="020F0603070200060003" pitchFamily="34" charset="0"/>
              </a:rPr>
            </a:br>
            <a:r>
              <a:rPr lang="en-US" sz="2000" b="1" dirty="0" smtClean="0">
                <a:solidFill>
                  <a:srgbClr val="D15523"/>
                </a:solidFill>
                <a:latin typeface="Comfortaa" panose="020F0603070200060003" pitchFamily="34" charset="0"/>
              </a:rPr>
              <a:t>early transition phase</a:t>
            </a:r>
          </a:p>
          <a:p>
            <a:pPr>
              <a:lnSpc>
                <a:spcPct val="130000"/>
              </a:lnSpc>
            </a:pPr>
            <a:endParaRPr lang="en-US" sz="2000" b="1" dirty="0" smtClean="0">
              <a:solidFill>
                <a:srgbClr val="D15523"/>
              </a:solidFill>
              <a:latin typeface="Comfortaa" panose="020F0603070200060003" pitchFamily="34" charset="0"/>
            </a:endParaRPr>
          </a:p>
          <a:p>
            <a:pPr marL="0" indent="0">
              <a:lnSpc>
                <a:spcPct val="130000"/>
              </a:lnSpc>
              <a:buNone/>
            </a:pPr>
            <a:r>
              <a:rPr lang="en-US" sz="2000" b="1" dirty="0" smtClean="0">
                <a:solidFill>
                  <a:srgbClr val="D15523"/>
                </a:solidFill>
                <a:latin typeface="Comfortaa" panose="020F0603070200060003" pitchFamily="34" charset="0"/>
              </a:rPr>
              <a:t>Hitting the feasible region requires a </a:t>
            </a:r>
            <a:r>
              <a:rPr lang="en-US" sz="2000" b="1" dirty="0" smtClean="0">
                <a:solidFill>
                  <a:srgbClr val="D15523"/>
                </a:solidFill>
                <a:latin typeface="Comfortaa" panose="020F0603070200060003" pitchFamily="34" charset="0"/>
              </a:rPr>
              <a:t>55 </a:t>
            </a:r>
            <a:r>
              <a:rPr lang="en-US" sz="2000" b="1" dirty="0" smtClean="0">
                <a:solidFill>
                  <a:srgbClr val="D15523"/>
                </a:solidFill>
                <a:latin typeface="Comfortaa" panose="020F0603070200060003" pitchFamily="34" charset="0"/>
              </a:rPr>
              <a:t>times increase in renewable energy installation rates within two decades</a:t>
            </a:r>
          </a:p>
        </p:txBody>
      </p:sp>
    </p:spTree>
    <p:extLst>
      <p:ext uri="{BB962C8B-B14F-4D97-AF65-F5344CB8AC3E}">
        <p14:creationId xmlns:p14="http://schemas.microsoft.com/office/powerpoint/2010/main" val="32666189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34</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global sensitivity analysis</a:t>
            </a:r>
            <a:endParaRPr lang="en-US" sz="2400" dirty="0">
              <a:solidFill>
                <a:srgbClr val="D15523"/>
              </a:solidFill>
              <a:latin typeface="Comfortaa" panose="020F0603070200060003" pitchFamily="34" charset="0"/>
            </a:endParaRPr>
          </a:p>
        </p:txBody>
      </p:sp>
      <p:sp>
        <p:nvSpPr>
          <p:cNvPr id="8" name="Rectangle 7"/>
          <p:cNvSpPr/>
          <p:nvPr/>
        </p:nvSpPr>
        <p:spPr>
          <a:xfrm>
            <a:off x="-241300" y="-1"/>
            <a:ext cx="3042560"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p:cNvSpPr txBox="1">
            <a:spLocks/>
          </p:cNvSpPr>
          <p:nvPr/>
        </p:nvSpPr>
        <p:spPr>
          <a:xfrm>
            <a:off x="1" y="968106"/>
            <a:ext cx="2552700" cy="10965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000" b="1" dirty="0">
                <a:solidFill>
                  <a:srgbClr val="D15523"/>
                </a:solidFill>
                <a:latin typeface="Comfortaa" panose="020F0603070200060003" pitchFamily="34" charset="0"/>
              </a:rPr>
              <a:t>majority of additional capacity needs to be added before 2040</a:t>
            </a:r>
          </a:p>
          <a:p>
            <a:pPr>
              <a:lnSpc>
                <a:spcPct val="130000"/>
              </a:lnSpc>
            </a:pPr>
            <a:endParaRPr lang="en-US" sz="2000" b="1" dirty="0">
              <a:solidFill>
                <a:srgbClr val="D15523"/>
              </a:solidFill>
              <a:latin typeface="Comfortaa" panose="020F0603070200060003" pitchFamily="34" charset="0"/>
            </a:endParaRPr>
          </a:p>
          <a:p>
            <a:pPr marL="0" indent="0">
              <a:lnSpc>
                <a:spcPct val="130000"/>
              </a:lnSpc>
              <a:buNone/>
            </a:pPr>
            <a:r>
              <a:rPr lang="en-US" sz="2000" b="1" dirty="0">
                <a:solidFill>
                  <a:srgbClr val="D15523"/>
                </a:solidFill>
                <a:latin typeface="Comfortaa" panose="020F0603070200060003" pitchFamily="34" charset="0"/>
              </a:rPr>
              <a:t>this holds even with very small final demand </a:t>
            </a:r>
          </a:p>
          <a:p>
            <a:pPr>
              <a:lnSpc>
                <a:spcPct val="130000"/>
              </a:lnSpc>
            </a:pPr>
            <a:endParaRPr lang="en-US" sz="2000" b="1" dirty="0">
              <a:solidFill>
                <a:srgbClr val="D15523"/>
              </a:solidFill>
              <a:latin typeface="Comfortaa" panose="020F0603070200060003" pitchFamily="34" charset="0"/>
            </a:endParaRPr>
          </a:p>
          <a:p>
            <a:pPr marL="0" indent="0">
              <a:lnSpc>
                <a:spcPct val="130000"/>
              </a:lnSpc>
              <a:buNone/>
            </a:pPr>
            <a:r>
              <a:rPr lang="en-US" sz="2000" b="1" dirty="0">
                <a:solidFill>
                  <a:srgbClr val="D15523"/>
                </a:solidFill>
                <a:latin typeface="Comfortaa" panose="020F0603070200060003" pitchFamily="34" charset="0"/>
              </a:rPr>
              <a:t>transition speed critical</a:t>
            </a:r>
            <a:endParaRPr lang="en-US" sz="2000" b="1"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2801260" y="-2"/>
            <a:ext cx="9441540" cy="6858001"/>
          </a:xfrm>
          <a:prstGeom prst="rect">
            <a:avLst/>
          </a:prstGeom>
        </p:spPr>
      </p:pic>
    </p:spTree>
    <p:extLst>
      <p:ext uri="{BB962C8B-B14F-4D97-AF65-F5344CB8AC3E}">
        <p14:creationId xmlns:p14="http://schemas.microsoft.com/office/powerpoint/2010/main" val="28636537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35</a:t>
            </a:fld>
            <a:endParaRPr lang="en-US"/>
          </a:p>
        </p:txBody>
      </p:sp>
      <p:sp>
        <p:nvSpPr>
          <p:cNvPr id="16" name="Subtitle 2"/>
          <p:cNvSpPr txBox="1">
            <a:spLocks/>
          </p:cNvSpPr>
          <p:nvPr/>
        </p:nvSpPr>
        <p:spPr>
          <a:xfrm>
            <a:off x="306822" y="1155338"/>
            <a:ext cx="4191000"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dirty="0" smtClean="0">
                <a:solidFill>
                  <a:srgbClr val="D15523"/>
                </a:solidFill>
                <a:latin typeface="Comfortaa" panose="020F0603070200060003" pitchFamily="34" charset="0"/>
              </a:rPr>
              <a:t>	</a:t>
            </a:r>
            <a:endParaRPr lang="en-US" sz="2400" b="1" dirty="0" smtClean="0">
              <a:solidFill>
                <a:srgbClr val="D15523"/>
              </a:solidFill>
              <a:latin typeface="Comfortaa" panose="020F0603070200060003" pitchFamily="34" charset="0"/>
            </a:endParaRPr>
          </a:p>
          <a:p>
            <a:pPr>
              <a:lnSpc>
                <a:spcPct val="130000"/>
              </a:lnSpc>
            </a:pPr>
            <a:r>
              <a:rPr lang="en-US" sz="2400" dirty="0" smtClean="0">
                <a:solidFill>
                  <a:srgbClr val="D15523"/>
                </a:solidFill>
                <a:latin typeface="Comfortaa" panose="020F0603070200060003" pitchFamily="34" charset="0"/>
              </a:rPr>
              <a:t>Collect </a:t>
            </a:r>
            <a:r>
              <a:rPr lang="en-US" sz="2400" dirty="0" smtClean="0">
                <a:solidFill>
                  <a:srgbClr val="D15523"/>
                </a:solidFill>
                <a:latin typeface="Comfortaa" panose="020F0603070200060003" pitchFamily="34" charset="0"/>
              </a:rPr>
              <a:t>population projections of countries</a:t>
            </a:r>
            <a:br>
              <a:rPr lang="en-US" sz="2400" dirty="0" smtClean="0">
                <a:solidFill>
                  <a:srgbClr val="D15523"/>
                </a:solidFill>
                <a:latin typeface="Comfortaa" panose="020F0603070200060003" pitchFamily="34" charset="0"/>
              </a:rPr>
            </a:br>
            <a:r>
              <a:rPr lang="en-US" sz="2400" dirty="0" smtClean="0">
                <a:solidFill>
                  <a:srgbClr val="D15523"/>
                </a:solidFill>
                <a:latin typeface="Comfortaa" panose="020F0603070200060003" pitchFamily="34" charset="0"/>
              </a:rPr>
              <a:t>from UNSD database</a:t>
            </a:r>
          </a:p>
          <a:p>
            <a:pPr>
              <a:lnSpc>
                <a:spcPct val="130000"/>
              </a:lnSpc>
            </a:pPr>
            <a:r>
              <a:rPr lang="en-US" sz="2400" dirty="0" smtClean="0">
                <a:solidFill>
                  <a:srgbClr val="D15523"/>
                </a:solidFill>
                <a:latin typeface="Comfortaa" panose="020F0603070200060003" pitchFamily="34" charset="0"/>
              </a:rPr>
              <a:t>Calculate historical per capita average power</a:t>
            </a:r>
          </a:p>
          <a:p>
            <a:pPr>
              <a:lnSpc>
                <a:spcPct val="130000"/>
              </a:lnSpc>
            </a:pPr>
            <a:r>
              <a:rPr lang="en-US" sz="2400" dirty="0" smtClean="0">
                <a:solidFill>
                  <a:srgbClr val="D15523"/>
                </a:solidFill>
                <a:latin typeface="Comfortaa" panose="020F0603070200060003" pitchFamily="34" charset="0"/>
              </a:rPr>
              <a:t>Forecast per capita and total demand based </a:t>
            </a:r>
            <a:br>
              <a:rPr lang="en-US" sz="2400" dirty="0" smtClean="0">
                <a:solidFill>
                  <a:srgbClr val="D15523"/>
                </a:solidFill>
                <a:latin typeface="Comfortaa" panose="020F0603070200060003" pitchFamily="34" charset="0"/>
              </a:rPr>
            </a:br>
            <a:r>
              <a:rPr lang="en-US" sz="2400" dirty="0" smtClean="0">
                <a:solidFill>
                  <a:srgbClr val="D15523"/>
                </a:solidFill>
                <a:latin typeface="Comfortaa" panose="020F0603070200060003" pitchFamily="34" charset="0"/>
              </a:rPr>
              <a:t>on transfer function adapted from global SET</a:t>
            </a:r>
            <a:endParaRPr lang="en-US" dirty="0">
              <a:solidFill>
                <a:srgbClr val="D15523"/>
              </a:solidFill>
              <a:latin typeface="Comfortaa" panose="020F06030702000600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6482" y="1948676"/>
            <a:ext cx="6612774" cy="4353284"/>
          </a:xfrm>
          <a:prstGeom prst="rect">
            <a:avLst/>
          </a:prstGeom>
        </p:spPr>
      </p:pic>
      <p:grpSp>
        <p:nvGrpSpPr>
          <p:cNvPr id="8" name="Group 7"/>
          <p:cNvGrpSpPr/>
          <p:nvPr/>
        </p:nvGrpSpPr>
        <p:grpSpPr>
          <a:xfrm>
            <a:off x="4754625" y="1948676"/>
            <a:ext cx="7176488" cy="4508017"/>
            <a:chOff x="4754625" y="1948676"/>
            <a:chExt cx="7176488" cy="4508017"/>
          </a:xfrm>
        </p:grpSpPr>
        <p:grpSp>
          <p:nvGrpSpPr>
            <p:cNvPr id="6" name="Group 5"/>
            <p:cNvGrpSpPr/>
            <p:nvPr/>
          </p:nvGrpSpPr>
          <p:grpSpPr>
            <a:xfrm>
              <a:off x="4754625" y="2330942"/>
              <a:ext cx="7176488" cy="4125751"/>
              <a:chOff x="4878989" y="2473154"/>
              <a:chExt cx="7176488" cy="4125751"/>
            </a:xfrm>
          </p:grpSpPr>
          <p:sp>
            <p:nvSpPr>
              <p:cNvPr id="10" name="Subtitle 2"/>
              <p:cNvSpPr txBox="1">
                <a:spLocks/>
              </p:cNvSpPr>
              <p:nvPr/>
            </p:nvSpPr>
            <p:spPr>
              <a:xfrm>
                <a:off x="8290175" y="6232536"/>
                <a:ext cx="803737" cy="3663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dirty="0" smtClean="0">
                    <a:solidFill>
                      <a:schemeClr val="bg1">
                        <a:lumMod val="50000"/>
                      </a:schemeClr>
                    </a:solidFill>
                    <a:latin typeface="Comfortaa" panose="020F0603070200060003" pitchFamily="34" charset="0"/>
                  </a:rPr>
                  <a:t>year</a:t>
                </a:r>
                <a:endParaRPr lang="en-US" sz="1400" dirty="0">
                  <a:solidFill>
                    <a:schemeClr val="bg1">
                      <a:lumMod val="50000"/>
                    </a:schemeClr>
                  </a:solidFill>
                  <a:latin typeface="Comfortaa" panose="020F0603070200060003" pitchFamily="34" charset="0"/>
                </a:endParaRPr>
              </a:p>
            </p:txBody>
          </p:sp>
          <p:sp>
            <p:nvSpPr>
              <p:cNvPr id="11" name="Subtitle 2"/>
              <p:cNvSpPr txBox="1">
                <a:spLocks/>
              </p:cNvSpPr>
              <p:nvPr/>
            </p:nvSpPr>
            <p:spPr>
              <a:xfrm rot="16200000">
                <a:off x="3332807" y="4145853"/>
                <a:ext cx="3458733" cy="3663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dirty="0" smtClean="0">
                    <a:solidFill>
                      <a:schemeClr val="bg1">
                        <a:lumMod val="50000"/>
                      </a:schemeClr>
                    </a:solidFill>
                    <a:latin typeface="Comfortaa" panose="020F0603070200060003" pitchFamily="34" charset="0"/>
                  </a:rPr>
                  <a:t>per capita </a:t>
                </a:r>
                <a:r>
                  <a:rPr lang="en-US" sz="1600" dirty="0" err="1" smtClean="0">
                    <a:solidFill>
                      <a:schemeClr val="bg1">
                        <a:lumMod val="50000"/>
                      </a:schemeClr>
                    </a:solidFill>
                    <a:latin typeface="Comfortaa" panose="020F0603070200060003" pitchFamily="34" charset="0"/>
                  </a:rPr>
                  <a:t>avg</a:t>
                </a:r>
                <a:r>
                  <a:rPr lang="en-US" sz="1600" dirty="0" smtClean="0">
                    <a:solidFill>
                      <a:schemeClr val="bg1">
                        <a:lumMod val="50000"/>
                      </a:schemeClr>
                    </a:solidFill>
                    <a:latin typeface="Comfortaa" panose="020F0603070200060003" pitchFamily="34" charset="0"/>
                  </a:rPr>
                  <a:t> power [W]</a:t>
                </a:r>
                <a:endParaRPr lang="en-US" sz="1400" dirty="0">
                  <a:solidFill>
                    <a:schemeClr val="bg1">
                      <a:lumMod val="50000"/>
                    </a:schemeClr>
                  </a:solidFill>
                  <a:latin typeface="Comfortaa" panose="020F0603070200060003" pitchFamily="34" charset="0"/>
                </a:endParaRPr>
              </a:p>
            </p:txBody>
          </p:sp>
          <p:sp>
            <p:nvSpPr>
              <p:cNvPr id="12" name="Subtitle 2"/>
              <p:cNvSpPr txBox="1">
                <a:spLocks/>
              </p:cNvSpPr>
              <p:nvPr/>
            </p:nvSpPr>
            <p:spPr>
              <a:xfrm rot="16200000">
                <a:off x="10142926" y="4019336"/>
                <a:ext cx="3458733" cy="3663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1600" dirty="0">
                    <a:solidFill>
                      <a:schemeClr val="bg1">
                        <a:lumMod val="50000"/>
                      </a:schemeClr>
                    </a:solidFill>
                    <a:latin typeface="Comfortaa" panose="020F0603070200060003" pitchFamily="34" charset="0"/>
                  </a:rPr>
                  <a:t>c</a:t>
                </a:r>
                <a:r>
                  <a:rPr lang="en-US" sz="1600" dirty="0" smtClean="0">
                    <a:solidFill>
                      <a:schemeClr val="bg1">
                        <a:lumMod val="50000"/>
                      </a:schemeClr>
                    </a:solidFill>
                    <a:latin typeface="Comfortaa" panose="020F0603070200060003" pitchFamily="34" charset="0"/>
                  </a:rPr>
                  <a:t>ountry energy demand [</a:t>
                </a:r>
                <a:r>
                  <a:rPr lang="en-US" sz="1600" dirty="0" err="1" smtClean="0">
                    <a:solidFill>
                      <a:schemeClr val="bg1">
                        <a:lumMod val="50000"/>
                      </a:schemeClr>
                    </a:solidFill>
                    <a:latin typeface="Comfortaa" panose="020F0603070200060003" pitchFamily="34" charset="0"/>
                  </a:rPr>
                  <a:t>TWh</a:t>
                </a:r>
                <a:r>
                  <a:rPr lang="en-US" sz="1600" dirty="0" smtClean="0">
                    <a:solidFill>
                      <a:schemeClr val="bg1">
                        <a:lumMod val="50000"/>
                      </a:schemeClr>
                    </a:solidFill>
                    <a:latin typeface="Comfortaa" panose="020F0603070200060003" pitchFamily="34" charset="0"/>
                  </a:rPr>
                  <a:t>]</a:t>
                </a:r>
                <a:endParaRPr lang="en-US" sz="1400" dirty="0">
                  <a:solidFill>
                    <a:schemeClr val="bg1">
                      <a:lumMod val="50000"/>
                    </a:schemeClr>
                  </a:solidFill>
                  <a:latin typeface="Comfortaa" panose="020F0603070200060003" pitchFamily="34" charset="0"/>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827" y="1948676"/>
              <a:ext cx="6500917" cy="4265735"/>
            </a:xfrm>
            <a:prstGeom prst="rect">
              <a:avLst/>
            </a:prstGeom>
          </p:spPr>
        </p:pic>
      </p:grpSp>
      <p:sp>
        <p:nvSpPr>
          <p:cNvPr id="19" name="Subtitle 2"/>
          <p:cNvSpPr txBox="1">
            <a:spLocks/>
          </p:cNvSpPr>
          <p:nvPr/>
        </p:nvSpPr>
        <p:spPr>
          <a:xfrm>
            <a:off x="53758" y="6265453"/>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dirty="0" smtClean="0">
                <a:latin typeface="Comfortaa" panose="020F0603070200060003" pitchFamily="34" charset="0"/>
              </a:rPr>
              <a:t>Own work </a:t>
            </a:r>
            <a:r>
              <a:rPr lang="en-US" sz="1000" dirty="0" smtClean="0">
                <a:latin typeface="Comfortaa" panose="020F0603070200060003" pitchFamily="34" charset="0"/>
              </a:rPr>
              <a:t>based on data from UNSD</a:t>
            </a:r>
            <a:endParaRPr lang="en-US" sz="1000" dirty="0" smtClean="0">
              <a:latin typeface="Comfortaa" panose="020F0603070200060003" pitchFamily="34" charset="0"/>
            </a:endParaRPr>
          </a:p>
        </p:txBody>
      </p:sp>
      <p:sp>
        <p:nvSpPr>
          <p:cNvPr id="2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assumptions</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4283024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36</a:t>
            </a:fld>
            <a:endParaRPr lang="en-US"/>
          </a:p>
        </p:txBody>
      </p:sp>
      <p:sp>
        <p:nvSpPr>
          <p:cNvPr id="16" name="Subtitle 2"/>
          <p:cNvSpPr txBox="1">
            <a:spLocks/>
          </p:cNvSpPr>
          <p:nvPr/>
        </p:nvSpPr>
        <p:spPr>
          <a:xfrm>
            <a:off x="306821" y="977538"/>
            <a:ext cx="4526435"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dirty="0" smtClean="0">
                <a:solidFill>
                  <a:srgbClr val="D15523"/>
                </a:solidFill>
                <a:latin typeface="Comfortaa" panose="020F0603070200060003" pitchFamily="34" charset="0"/>
              </a:rPr>
              <a:t>	</a:t>
            </a:r>
            <a:endParaRPr lang="en-US" sz="2400" b="1" dirty="0" smtClean="0">
              <a:solidFill>
                <a:srgbClr val="D15523"/>
              </a:solidFill>
              <a:latin typeface="Comfortaa" panose="020F0603070200060003" pitchFamily="34" charset="0"/>
            </a:endParaRPr>
          </a:p>
          <a:p>
            <a:pPr>
              <a:lnSpc>
                <a:spcPct val="130000"/>
              </a:lnSpc>
            </a:pPr>
            <a:r>
              <a:rPr lang="en-US" dirty="0" smtClean="0">
                <a:solidFill>
                  <a:srgbClr val="D15523"/>
                </a:solidFill>
                <a:latin typeface="Comfortaa" panose="020F0603070200060003" pitchFamily="34" charset="0"/>
              </a:rPr>
              <a:t>Distribute the remaining fossil fuel budget across producers based on energy intensity per  </a:t>
            </a:r>
            <a:r>
              <a:rPr lang="en-US" dirty="0" err="1" smtClean="0">
                <a:solidFill>
                  <a:srgbClr val="D15523"/>
                </a:solidFill>
                <a:latin typeface="Comfortaa" panose="020F0603070200060003" pitchFamily="34" charset="0"/>
              </a:rPr>
              <a:t>McGlade</a:t>
            </a:r>
            <a:r>
              <a:rPr lang="en-US" dirty="0" smtClean="0">
                <a:solidFill>
                  <a:srgbClr val="D15523"/>
                </a:solidFill>
                <a:latin typeface="Comfortaa" panose="020F0603070200060003" pitchFamily="34" charset="0"/>
              </a:rPr>
              <a:t> &amp; Ekins (2015)</a:t>
            </a:r>
          </a:p>
          <a:p>
            <a:pPr>
              <a:lnSpc>
                <a:spcPct val="130000"/>
              </a:lnSpc>
            </a:pPr>
            <a:r>
              <a:rPr lang="en-US" dirty="0" smtClean="0">
                <a:solidFill>
                  <a:srgbClr val="D15523"/>
                </a:solidFill>
                <a:latin typeface="Comfortaa" panose="020F0603070200060003" pitchFamily="34" charset="0"/>
              </a:rPr>
              <a:t>Calculate </a:t>
            </a:r>
            <a:r>
              <a:rPr lang="en-US" dirty="0" smtClean="0">
                <a:solidFill>
                  <a:srgbClr val="D15523"/>
                </a:solidFill>
                <a:latin typeface="Comfortaa" panose="020F0603070200060003" pitchFamily="34" charset="0"/>
              </a:rPr>
              <a:t>fossil fuel retraction curves, </a:t>
            </a:r>
            <a:br>
              <a:rPr lang="en-US" dirty="0" smtClean="0">
                <a:solidFill>
                  <a:srgbClr val="D15523"/>
                </a:solidFill>
                <a:latin typeface="Comfortaa" panose="020F0603070200060003" pitchFamily="34" charset="0"/>
              </a:rPr>
            </a:br>
            <a:r>
              <a:rPr lang="en-US" dirty="0" smtClean="0">
                <a:solidFill>
                  <a:srgbClr val="D15523"/>
                </a:solidFill>
                <a:latin typeface="Comfortaa" panose="020F0603070200060003" pitchFamily="34" charset="0"/>
              </a:rPr>
              <a:t>based on Hubbert </a:t>
            </a:r>
          </a:p>
          <a:p>
            <a:pPr>
              <a:lnSpc>
                <a:spcPct val="130000"/>
              </a:lnSpc>
            </a:pPr>
            <a:r>
              <a:rPr lang="en-US" dirty="0" smtClean="0">
                <a:solidFill>
                  <a:srgbClr val="D15523"/>
                </a:solidFill>
                <a:latin typeface="Comfortaa" panose="020F0603070200060003" pitchFamily="34" charset="0"/>
              </a:rPr>
              <a:t>Distribute fossil exports of producers proportionally with the status quo, until depletion</a:t>
            </a:r>
            <a:endParaRPr lang="en-US" dirty="0">
              <a:solidFill>
                <a:srgbClr val="D15523"/>
              </a:solidFill>
              <a:latin typeface="Comfortaa" panose="020F0603070200060003" pitchFamily="34" charset="0"/>
            </a:endParaRPr>
          </a:p>
        </p:txBody>
      </p:sp>
      <p:pic>
        <p:nvPicPr>
          <p:cNvPr id="3" name="Picture 2"/>
          <p:cNvPicPr>
            <a:picLocks noChangeAspect="1"/>
          </p:cNvPicPr>
          <p:nvPr/>
        </p:nvPicPr>
        <p:blipFill>
          <a:blip r:embed="rId3"/>
          <a:stretch>
            <a:fillRect/>
          </a:stretch>
        </p:blipFill>
        <p:spPr>
          <a:xfrm>
            <a:off x="5116531" y="990238"/>
            <a:ext cx="6999722" cy="5844856"/>
          </a:xfrm>
          <a:prstGeom prst="rect">
            <a:avLst/>
          </a:prstGeom>
        </p:spPr>
      </p:pic>
      <p:sp>
        <p:nvSpPr>
          <p:cNvPr id="7" name="Subtitle 2"/>
          <p:cNvSpPr txBox="1">
            <a:spLocks/>
          </p:cNvSpPr>
          <p:nvPr/>
        </p:nvSpPr>
        <p:spPr>
          <a:xfrm>
            <a:off x="53758" y="6265453"/>
            <a:ext cx="7642442"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000" dirty="0" smtClean="0">
              <a:latin typeface="Comfortaa" panose="020F0603070200060003" pitchFamily="34" charset="0"/>
            </a:endParaRPr>
          </a:p>
          <a:p>
            <a:pPr marL="0" indent="0">
              <a:buNone/>
            </a:pPr>
            <a:r>
              <a:rPr lang="en-US" sz="1000" dirty="0" smtClean="0">
                <a:latin typeface="Comfortaa" panose="020F0603070200060003" pitchFamily="34" charset="0"/>
              </a:rPr>
              <a:t>Own work </a:t>
            </a:r>
            <a:r>
              <a:rPr lang="en-US" sz="1000" dirty="0" smtClean="0">
                <a:latin typeface="Comfortaa" panose="020F0603070200060003" pitchFamily="34" charset="0"/>
              </a:rPr>
              <a:t>based on </a:t>
            </a:r>
            <a:r>
              <a:rPr lang="en-US" sz="1000" dirty="0" err="1" smtClean="0">
                <a:latin typeface="Comfortaa" panose="020F0603070200060003" pitchFamily="34" charset="0"/>
              </a:rPr>
              <a:t>MacGalde</a:t>
            </a:r>
            <a:r>
              <a:rPr lang="en-US" sz="1000" dirty="0" smtClean="0">
                <a:latin typeface="Comfortaa" panose="020F0603070200060003" pitchFamily="34" charset="0"/>
              </a:rPr>
              <a:t>, Ekins (2015), Maggio, </a:t>
            </a:r>
            <a:r>
              <a:rPr lang="en-US" sz="1000" dirty="0" err="1" smtClean="0">
                <a:latin typeface="Comfortaa" panose="020F0603070200060003" pitchFamily="34" charset="0"/>
              </a:rPr>
              <a:t>Cacciola</a:t>
            </a:r>
            <a:r>
              <a:rPr lang="en-US" sz="1000" dirty="0" smtClean="0">
                <a:latin typeface="Comfortaa" panose="020F0603070200060003" pitchFamily="34" charset="0"/>
              </a:rPr>
              <a:t> (2009) with data from UN COMTRADE, and WDC</a:t>
            </a:r>
            <a:endParaRPr lang="en-US" sz="1000" dirty="0" smtClean="0">
              <a:latin typeface="Comfortaa" panose="020F0603070200060003" pitchFamily="34" charset="0"/>
            </a:endParaRPr>
          </a:p>
        </p:txBody>
      </p:sp>
      <p:sp>
        <p:nvSpPr>
          <p:cNvPr id="1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assumptions</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12379541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37</a:t>
            </a:fld>
            <a:endParaRPr lang="en-US"/>
          </a:p>
        </p:txBody>
      </p:sp>
      <p:sp>
        <p:nvSpPr>
          <p:cNvPr id="1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results</a:t>
            </a:r>
            <a:endParaRPr lang="en-US" sz="24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990600" y="238125"/>
            <a:ext cx="10210800" cy="6381750"/>
          </a:xfrm>
          <a:prstGeom prst="rect">
            <a:avLst/>
          </a:prstGeom>
        </p:spPr>
      </p:pic>
    </p:spTree>
    <p:extLst>
      <p:ext uri="{BB962C8B-B14F-4D97-AF65-F5344CB8AC3E}">
        <p14:creationId xmlns:p14="http://schemas.microsoft.com/office/powerpoint/2010/main" val="19238195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38</a:t>
            </a:fld>
            <a:endParaRPr lang="en-US"/>
          </a:p>
        </p:txBody>
      </p:sp>
      <p:sp>
        <p:nvSpPr>
          <p:cNvPr id="1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results</a:t>
            </a:r>
            <a:endParaRPr lang="en-US" sz="24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990600" y="238125"/>
            <a:ext cx="10210800" cy="6381750"/>
          </a:xfrm>
          <a:prstGeom prst="rect">
            <a:avLst/>
          </a:prstGeom>
        </p:spPr>
      </p:pic>
    </p:spTree>
    <p:extLst>
      <p:ext uri="{BB962C8B-B14F-4D97-AF65-F5344CB8AC3E}">
        <p14:creationId xmlns:p14="http://schemas.microsoft.com/office/powerpoint/2010/main" val="36864275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39</a:t>
            </a:fld>
            <a:endParaRPr lang="en-US"/>
          </a:p>
        </p:txBody>
      </p:sp>
      <p:sp>
        <p:nvSpPr>
          <p:cNvPr id="1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results</a:t>
            </a:r>
            <a:endParaRPr lang="en-US" sz="24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990600" y="238125"/>
            <a:ext cx="10210800" cy="6381750"/>
          </a:xfrm>
          <a:prstGeom prst="rect">
            <a:avLst/>
          </a:prstGeom>
        </p:spPr>
      </p:pic>
    </p:spTree>
    <p:extLst>
      <p:ext uri="{BB962C8B-B14F-4D97-AF65-F5344CB8AC3E}">
        <p14:creationId xmlns:p14="http://schemas.microsoft.com/office/powerpoint/2010/main" val="28401722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0AE5AFE-EB4C-4B40-A81A-87A35B195E9B}" type="slidenum">
              <a:rPr lang="en-US" smtClean="0"/>
              <a:t>4</a:t>
            </a:fld>
            <a:endParaRPr lang="en-US"/>
          </a:p>
        </p:txBody>
      </p:sp>
      <p:pic>
        <p:nvPicPr>
          <p:cNvPr id="12" name="Picture 11"/>
          <p:cNvPicPr>
            <a:picLocks noChangeAspect="1"/>
          </p:cNvPicPr>
          <p:nvPr/>
        </p:nvPicPr>
        <p:blipFill>
          <a:blip r:embed="rId3"/>
          <a:stretch>
            <a:fillRect/>
          </a:stretch>
        </p:blipFill>
        <p:spPr>
          <a:xfrm>
            <a:off x="873939" y="2052585"/>
            <a:ext cx="2373746" cy="1338807"/>
          </a:xfrm>
          <a:prstGeom prst="rect">
            <a:avLst/>
          </a:prstGeom>
          <a:ln>
            <a:noFill/>
          </a:ln>
          <a:effectLst>
            <a:outerShdw blurRad="292100" dist="139700" dir="2700000" algn="tl" rotWithShape="0">
              <a:srgbClr val="333333">
                <a:alpha val="65000"/>
              </a:srgbClr>
            </a:outerShdw>
          </a:effectLst>
        </p:spPr>
      </p:pic>
      <p:sp>
        <p:nvSpPr>
          <p:cNvPr id="13" name="Right Arrow 12"/>
          <p:cNvSpPr/>
          <p:nvPr/>
        </p:nvSpPr>
        <p:spPr>
          <a:xfrm>
            <a:off x="3580193" y="2558472"/>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4688555" y="2052585"/>
            <a:ext cx="2373746" cy="1338807"/>
          </a:xfrm>
          <a:prstGeom prst="rect">
            <a:avLst/>
          </a:prstGeom>
          <a:ln>
            <a:noFill/>
          </a:ln>
          <a:effectLst>
            <a:outerShdw blurRad="292100" dist="139700" dir="2700000" algn="tl" rotWithShape="0">
              <a:srgbClr val="333333">
                <a:alpha val="65000"/>
              </a:srgbClr>
            </a:outerShdw>
          </a:effectLst>
        </p:spPr>
      </p:pic>
      <p:sp>
        <p:nvSpPr>
          <p:cNvPr id="15" name="Right Arrow 14"/>
          <p:cNvSpPr/>
          <p:nvPr/>
        </p:nvSpPr>
        <p:spPr>
          <a:xfrm>
            <a:off x="7394809" y="2558472"/>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503171" y="2052585"/>
            <a:ext cx="2373746" cy="1338807"/>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3"/>
          <a:stretch>
            <a:fillRect/>
          </a:stretch>
        </p:blipFill>
        <p:spPr>
          <a:xfrm>
            <a:off x="873939" y="4335946"/>
            <a:ext cx="2373746" cy="1338807"/>
          </a:xfrm>
          <a:prstGeom prst="rect">
            <a:avLst/>
          </a:prstGeom>
          <a:ln>
            <a:noFill/>
          </a:ln>
          <a:effectLst>
            <a:outerShdw blurRad="292100" dist="139700" dir="2700000" algn="tl" rotWithShape="0">
              <a:srgbClr val="333333">
                <a:alpha val="65000"/>
              </a:srgbClr>
            </a:outerShdw>
          </a:effectLst>
        </p:spPr>
      </p:pic>
      <p:sp>
        <p:nvSpPr>
          <p:cNvPr id="18" name="Right Arrow 17"/>
          <p:cNvSpPr/>
          <p:nvPr/>
        </p:nvSpPr>
        <p:spPr>
          <a:xfrm flipH="1">
            <a:off x="3580193" y="4841833"/>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4688555" y="4335946"/>
            <a:ext cx="2373746" cy="1338807"/>
          </a:xfrm>
          <a:prstGeom prst="rect">
            <a:avLst/>
          </a:prstGeom>
          <a:ln>
            <a:noFill/>
          </a:ln>
          <a:effectLst>
            <a:outerShdw blurRad="292100" dist="139700" dir="2700000" algn="tl" rotWithShape="0">
              <a:srgbClr val="333333">
                <a:alpha val="65000"/>
              </a:srgbClr>
            </a:outerShdw>
          </a:effectLst>
        </p:spPr>
      </p:pic>
      <p:sp>
        <p:nvSpPr>
          <p:cNvPr id="20" name="Right Arrow 19"/>
          <p:cNvSpPr/>
          <p:nvPr/>
        </p:nvSpPr>
        <p:spPr>
          <a:xfrm flipH="1">
            <a:off x="7394809" y="4841833"/>
            <a:ext cx="775854" cy="572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stretch>
            <a:fillRect/>
          </a:stretch>
        </p:blipFill>
        <p:spPr>
          <a:xfrm>
            <a:off x="8503171" y="4335946"/>
            <a:ext cx="2373746" cy="1338807"/>
          </a:xfrm>
          <a:prstGeom prst="rect">
            <a:avLst/>
          </a:prstGeom>
          <a:ln>
            <a:noFill/>
          </a:ln>
          <a:effectLst>
            <a:outerShdw blurRad="292100" dist="139700" dir="2700000" algn="tl" rotWithShape="0">
              <a:srgbClr val="333333">
                <a:alpha val="65000"/>
              </a:srgbClr>
            </a:outerShdw>
          </a:effectLst>
        </p:spPr>
      </p:pic>
      <p:sp>
        <p:nvSpPr>
          <p:cNvPr id="22" name="Subtitle 2"/>
          <p:cNvSpPr txBox="1">
            <a:spLocks/>
          </p:cNvSpPr>
          <p:nvPr/>
        </p:nvSpPr>
        <p:spPr>
          <a:xfrm>
            <a:off x="4776679"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outline</a:t>
            </a:r>
            <a:endParaRPr lang="en-US" sz="2400" dirty="0">
              <a:solidFill>
                <a:srgbClr val="D15523"/>
              </a:solidFill>
              <a:latin typeface="Comfortaa" panose="020F0603070200060003" pitchFamily="34" charset="0"/>
            </a:endParaRPr>
          </a:p>
        </p:txBody>
      </p:sp>
      <p:sp>
        <p:nvSpPr>
          <p:cNvPr id="23" name="Subtitle 2"/>
          <p:cNvSpPr txBox="1">
            <a:spLocks/>
          </p:cNvSpPr>
          <p:nvPr/>
        </p:nvSpPr>
        <p:spPr>
          <a:xfrm>
            <a:off x="673599" y="224602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a:solidFill>
                  <a:srgbClr val="D15523"/>
                </a:solidFill>
                <a:latin typeface="Comfortaa" panose="020F0603070200060003" pitchFamily="34" charset="0"/>
              </a:rPr>
              <a:t>background</a:t>
            </a:r>
            <a:endParaRPr lang="en-US" sz="2400" dirty="0">
              <a:solidFill>
                <a:srgbClr val="D15523"/>
              </a:solidFill>
              <a:latin typeface="Comfortaa" panose="020F0603070200060003" pitchFamily="34" charset="0"/>
            </a:endParaRPr>
          </a:p>
        </p:txBody>
      </p:sp>
      <p:sp>
        <p:nvSpPr>
          <p:cNvPr id="24" name="Subtitle 2"/>
          <p:cNvSpPr txBox="1">
            <a:spLocks/>
          </p:cNvSpPr>
          <p:nvPr/>
        </p:nvSpPr>
        <p:spPr>
          <a:xfrm>
            <a:off x="4454130" y="2210989"/>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r>
              <a:rPr lang="en-US" sz="2800" dirty="0" smtClean="0">
                <a:solidFill>
                  <a:srgbClr val="D15523"/>
                </a:solidFill>
                <a:latin typeface="Comfortaa" panose="020F0603070200060003" pitchFamily="34" charset="0"/>
              </a:rPr>
              <a:t>objective</a:t>
            </a:r>
            <a:endParaRPr lang="en-US" sz="2400" dirty="0">
              <a:solidFill>
                <a:srgbClr val="D15523"/>
              </a:solidFill>
              <a:latin typeface="Comfortaa" panose="020F0603070200060003" pitchFamily="34" charset="0"/>
            </a:endParaRPr>
          </a:p>
        </p:txBody>
      </p:sp>
      <p:sp>
        <p:nvSpPr>
          <p:cNvPr id="25" name="Right Arrow 24"/>
          <p:cNvSpPr/>
          <p:nvPr/>
        </p:nvSpPr>
        <p:spPr>
          <a:xfrm rot="16200000" flipH="1">
            <a:off x="9416139" y="3635617"/>
            <a:ext cx="547811" cy="45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ubtitle 2"/>
          <p:cNvSpPr txBox="1">
            <a:spLocks/>
          </p:cNvSpPr>
          <p:nvPr/>
        </p:nvSpPr>
        <p:spPr>
          <a:xfrm>
            <a:off x="655126"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smtClean="0">
                <a:solidFill>
                  <a:srgbClr val="D15523"/>
                </a:solidFill>
                <a:latin typeface="Comfortaa" panose="020F0603070200060003" pitchFamily="34" charset="0"/>
              </a:rPr>
              <a:t>conclusions</a:t>
            </a:r>
            <a:br>
              <a:rPr lang="en-US" sz="2800" dirty="0" smtClean="0">
                <a:solidFill>
                  <a:srgbClr val="D15523"/>
                </a:solidFill>
                <a:latin typeface="Comfortaa" panose="020F0603070200060003" pitchFamily="34" charset="0"/>
              </a:rPr>
            </a:br>
            <a:r>
              <a:rPr lang="en-US" sz="2800" dirty="0" smtClean="0">
                <a:solidFill>
                  <a:srgbClr val="D15523"/>
                </a:solidFill>
                <a:latin typeface="Comfortaa" panose="020F0603070200060003" pitchFamily="34" charset="0"/>
              </a:rPr>
              <a:t>future work</a:t>
            </a:r>
            <a:endParaRPr lang="en-US" sz="2400" dirty="0">
              <a:solidFill>
                <a:srgbClr val="D15523"/>
              </a:solidFill>
              <a:latin typeface="Comfortaa" panose="020F0603070200060003" pitchFamily="34" charset="0"/>
            </a:endParaRPr>
          </a:p>
        </p:txBody>
      </p:sp>
      <p:sp>
        <p:nvSpPr>
          <p:cNvPr id="33" name="Subtitle 2"/>
          <p:cNvSpPr txBox="1">
            <a:spLocks/>
          </p:cNvSpPr>
          <p:nvPr/>
        </p:nvSpPr>
        <p:spPr>
          <a:xfrm>
            <a:off x="8321303" y="2090918"/>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d</a:t>
            </a:r>
            <a:r>
              <a:rPr lang="en-US" sz="2800" dirty="0" smtClean="0">
                <a:solidFill>
                  <a:srgbClr val="D15523"/>
                </a:solidFill>
                <a:latin typeface="Comfortaa" panose="020F0603070200060003" pitchFamily="34" charset="0"/>
              </a:rPr>
              <a:t>efinition &amp;</a:t>
            </a:r>
            <a:br>
              <a:rPr lang="en-US" sz="2800" dirty="0" smtClean="0">
                <a:solidFill>
                  <a:srgbClr val="D15523"/>
                </a:solidFill>
                <a:latin typeface="Comfortaa" panose="020F0603070200060003" pitchFamily="34" charset="0"/>
              </a:rPr>
            </a:br>
            <a:r>
              <a:rPr lang="en-US" sz="2800" dirty="0" smtClean="0">
                <a:solidFill>
                  <a:srgbClr val="D15523"/>
                </a:solidFill>
                <a:latin typeface="Comfortaa" panose="020F0603070200060003" pitchFamily="34" charset="0"/>
              </a:rPr>
              <a:t>methodology</a:t>
            </a:r>
            <a:endParaRPr lang="en-US" sz="2400" dirty="0">
              <a:solidFill>
                <a:srgbClr val="D15523"/>
              </a:solidFill>
              <a:latin typeface="Comfortaa" panose="020F0603070200060003" pitchFamily="34" charset="0"/>
            </a:endParaRPr>
          </a:p>
        </p:txBody>
      </p:sp>
      <p:sp>
        <p:nvSpPr>
          <p:cNvPr id="34" name="Subtitle 2"/>
          <p:cNvSpPr txBox="1">
            <a:spLocks/>
          </p:cNvSpPr>
          <p:nvPr/>
        </p:nvSpPr>
        <p:spPr>
          <a:xfrm>
            <a:off x="8284359"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smtClean="0">
                <a:solidFill>
                  <a:srgbClr val="D15523"/>
                </a:solidFill>
                <a:latin typeface="Comfortaa" panose="020F0603070200060003" pitchFamily="34" charset="0"/>
              </a:rPr>
              <a:t>global </a:t>
            </a:r>
            <a:br>
              <a:rPr lang="en-US" sz="2800" dirty="0" smtClean="0">
                <a:solidFill>
                  <a:srgbClr val="D15523"/>
                </a:solidFill>
                <a:latin typeface="Comfortaa" panose="020F0603070200060003" pitchFamily="34" charset="0"/>
              </a:rPr>
            </a:br>
            <a:r>
              <a:rPr lang="en-US" sz="2800" dirty="0" smtClean="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
        <p:nvSpPr>
          <p:cNvPr id="42" name="Subtitle 2"/>
          <p:cNvSpPr txBox="1">
            <a:spLocks/>
          </p:cNvSpPr>
          <p:nvPr/>
        </p:nvSpPr>
        <p:spPr>
          <a:xfrm>
            <a:off x="4435658" y="4388394"/>
            <a:ext cx="2774425" cy="7875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a:t>
            </a:r>
            <a:br>
              <a:rPr lang="en-US" sz="2800" dirty="0" smtClean="0">
                <a:solidFill>
                  <a:srgbClr val="D15523"/>
                </a:solidFill>
                <a:latin typeface="Comfortaa" panose="020F0603070200060003" pitchFamily="34" charset="0"/>
              </a:rPr>
            </a:br>
            <a:r>
              <a:rPr lang="en-US" sz="2800" dirty="0" smtClean="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503420309"/>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50"/>
                                        <p:tgtEl>
                                          <p:spTgt spid="13"/>
                                        </p:tgtEl>
                                      </p:cBhvr>
                                    </p:animEffect>
                                    <p:set>
                                      <p:cBhvr>
                                        <p:cTn id="7" dur="1" fill="hold">
                                          <p:stCondLst>
                                            <p:cond delay="249"/>
                                          </p:stCondLst>
                                        </p:cTn>
                                        <p:tgtEl>
                                          <p:spTgt spid="1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15"/>
                                        </p:tgtEl>
                                      </p:cBhvr>
                                    </p:animEffect>
                                    <p:set>
                                      <p:cBhvr>
                                        <p:cTn id="10" dur="1" fill="hold">
                                          <p:stCondLst>
                                            <p:cond delay="24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50"/>
                                        <p:tgtEl>
                                          <p:spTgt spid="25"/>
                                        </p:tgtEl>
                                      </p:cBhvr>
                                    </p:animEffect>
                                    <p:set>
                                      <p:cBhvr>
                                        <p:cTn id="13" dur="1" fill="hold">
                                          <p:stCondLst>
                                            <p:cond delay="249"/>
                                          </p:stCondLst>
                                        </p:cTn>
                                        <p:tgtEl>
                                          <p:spTgt spid="2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50"/>
                                        <p:tgtEl>
                                          <p:spTgt spid="18"/>
                                        </p:tgtEl>
                                      </p:cBhvr>
                                    </p:animEffect>
                                    <p:set>
                                      <p:cBhvr>
                                        <p:cTn id="16" dur="1" fill="hold">
                                          <p:stCondLst>
                                            <p:cond delay="249"/>
                                          </p:stCondLst>
                                        </p:cTn>
                                        <p:tgtEl>
                                          <p:spTgt spid="1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50"/>
                                        <p:tgtEl>
                                          <p:spTgt spid="20"/>
                                        </p:tgtEl>
                                      </p:cBhvr>
                                    </p:animEffect>
                                    <p:set>
                                      <p:cBhvr>
                                        <p:cTn id="19" dur="1" fill="hold">
                                          <p:stCondLst>
                                            <p:cond delay="249"/>
                                          </p:stCondLst>
                                        </p:cTn>
                                        <p:tgtEl>
                                          <p:spTgt spid="20"/>
                                        </p:tgtEl>
                                        <p:attrNameLst>
                                          <p:attrName>style.visibility</p:attrName>
                                        </p:attrNameLst>
                                      </p:cBhvr>
                                      <p:to>
                                        <p:strVal val="hidden"/>
                                      </p:to>
                                    </p:set>
                                  </p:childTnLst>
                                </p:cTn>
                              </p:par>
                            </p:childTnLst>
                          </p:cTn>
                        </p:par>
                        <p:par>
                          <p:cTn id="20" fill="hold">
                            <p:stCondLst>
                              <p:cond delay="250"/>
                            </p:stCondLst>
                            <p:childTnLst>
                              <p:par>
                                <p:cTn id="21" presetID="10" presetClass="exit" presetSubtype="0" fill="hold" nodeType="after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9"/>
                                        </p:tgtEl>
                                      </p:cBhvr>
                                    </p:animEffect>
                                    <p:set>
                                      <p:cBhvr>
                                        <p:cTn id="35" dur="1" fill="hold">
                                          <p:stCondLst>
                                            <p:cond delay="499"/>
                                          </p:stCondLst>
                                        </p:cTn>
                                        <p:tgtEl>
                                          <p:spTgt spid="19"/>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34"/>
                                        </p:tgtEl>
                                      </p:cBhvr>
                                    </p:animEffect>
                                    <p:set>
                                      <p:cBhvr>
                                        <p:cTn id="44" dur="1" fill="hold">
                                          <p:stCondLst>
                                            <p:cond delay="499"/>
                                          </p:stCondLst>
                                        </p:cTn>
                                        <p:tgtEl>
                                          <p:spTgt spid="34"/>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42" presetClass="path" presetSubtype="0" accel="50000" decel="50000" fill="hold" nodeType="withEffect">
                                  <p:stCondLst>
                                    <p:cond delay="0"/>
                                  </p:stCondLst>
                                  <p:childTnLst>
                                    <p:animMotion origin="layout" path="M -4.16667E-7 7.40741E-7 L 0.52839 -0.26945 " pathEditMode="relative" rAng="0" ptsTypes="AA">
                                      <p:cBhvr>
                                        <p:cTn id="52" dur="1000" fill="hold"/>
                                        <p:tgtEl>
                                          <p:spTgt spid="12"/>
                                        </p:tgtEl>
                                        <p:attrNameLst>
                                          <p:attrName>ppt_x</p:attrName>
                                          <p:attrName>ppt_y</p:attrName>
                                        </p:attrNameLst>
                                      </p:cBhvr>
                                      <p:rCtr x="26419" y="-13472"/>
                                    </p:animMotion>
                                  </p:childTnLst>
                                </p:cTn>
                              </p:par>
                              <p:par>
                                <p:cTn id="53" presetID="42" presetClass="path" presetSubtype="0" accel="50000" decel="50000" fill="hold" grpId="0" nodeType="withEffect">
                                  <p:stCondLst>
                                    <p:cond delay="0"/>
                                  </p:stCondLst>
                                  <p:childTnLst>
                                    <p:animMotion origin="layout" path="M -4.16667E-7 -3.7037E-6 L 0.52839 -0.26944 " pathEditMode="relative" rAng="0" ptsTypes="AA">
                                      <p:cBhvr>
                                        <p:cTn id="54" dur="1000" fill="hold"/>
                                        <p:tgtEl>
                                          <p:spTgt spid="23"/>
                                        </p:tgtEl>
                                        <p:attrNameLst>
                                          <p:attrName>ppt_x</p:attrName>
                                          <p:attrName>ppt_y</p:attrName>
                                        </p:attrNameLst>
                                      </p:cBhvr>
                                      <p:rCtr x="26419" y="-13472"/>
                                    </p:animMotion>
                                  </p:childTnLst>
                                </p:cTn>
                              </p:par>
                              <p:par>
                                <p:cTn id="55" presetID="10" presetClass="exit" presetSubtype="0" fill="hold" nodeType="withEffect">
                                  <p:stCondLst>
                                    <p:cond delay="0"/>
                                  </p:stCondLst>
                                  <p:childTnLst>
                                    <p:animEffect transition="out" filter="fade">
                                      <p:cBhvr>
                                        <p:cTn id="56" dur="1250"/>
                                        <p:tgtEl>
                                          <p:spTgt spid="12"/>
                                        </p:tgtEl>
                                      </p:cBhvr>
                                    </p:animEffect>
                                    <p:set>
                                      <p:cBhvr>
                                        <p:cTn id="57" dur="1" fill="hold">
                                          <p:stCondLst>
                                            <p:cond delay="1249"/>
                                          </p:stCondLst>
                                        </p:cTn>
                                        <p:tgtEl>
                                          <p:spTgt spid="12"/>
                                        </p:tgtEl>
                                        <p:attrNameLst>
                                          <p:attrName>style.visibility</p:attrName>
                                        </p:attrNameLst>
                                      </p:cBhvr>
                                      <p:to>
                                        <p:strVal val="hidden"/>
                                      </p:to>
                                    </p:set>
                                  </p:childTnLst>
                                </p:cTn>
                              </p:par>
                              <p:par>
                                <p:cTn id="58" presetID="10" presetClass="exit" presetSubtype="0" fill="hold" grpId="0" nodeType="withEffect">
                                  <p:stCondLst>
                                    <p:cond delay="500"/>
                                  </p:stCondLst>
                                  <p:childTnLst>
                                    <p:animEffect transition="out" filter="fad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20" grpId="0" animBg="1"/>
      <p:bldP spid="22" grpId="0"/>
      <p:bldP spid="23" grpId="0"/>
      <p:bldP spid="24" grpId="0"/>
      <p:bldP spid="25" grpId="0" animBg="1"/>
      <p:bldP spid="29" grpId="0"/>
      <p:bldP spid="33" grpId="0"/>
      <p:bldP spid="34" grpId="0"/>
      <p:bldP spid="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40</a:t>
            </a:fld>
            <a:endParaRPr lang="en-US"/>
          </a:p>
        </p:txBody>
      </p:sp>
      <p:sp>
        <p:nvSpPr>
          <p:cNvPr id="1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results</a:t>
            </a:r>
            <a:endParaRPr lang="en-US" sz="2400" dirty="0">
              <a:solidFill>
                <a:srgbClr val="D15523"/>
              </a:solidFill>
              <a:latin typeface="Comfortaa" panose="020F0603070200060003" pitchFamily="34" charset="0"/>
            </a:endParaRPr>
          </a:p>
        </p:txBody>
      </p:sp>
      <p:pic>
        <p:nvPicPr>
          <p:cNvPr id="3" name="Picture 2"/>
          <p:cNvPicPr>
            <a:picLocks noChangeAspect="1"/>
          </p:cNvPicPr>
          <p:nvPr/>
        </p:nvPicPr>
        <p:blipFill>
          <a:blip r:embed="rId3"/>
          <a:stretch>
            <a:fillRect/>
          </a:stretch>
        </p:blipFill>
        <p:spPr>
          <a:xfrm>
            <a:off x="990600" y="238125"/>
            <a:ext cx="10210800" cy="6381750"/>
          </a:xfrm>
          <a:prstGeom prst="rect">
            <a:avLst/>
          </a:prstGeom>
        </p:spPr>
      </p:pic>
    </p:spTree>
    <p:extLst>
      <p:ext uri="{BB962C8B-B14F-4D97-AF65-F5344CB8AC3E}">
        <p14:creationId xmlns:p14="http://schemas.microsoft.com/office/powerpoint/2010/main" val="33461733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41</a:t>
            </a:fld>
            <a:endParaRPr lang="en-US"/>
          </a:p>
        </p:txBody>
      </p:sp>
      <p:sp>
        <p:nvSpPr>
          <p:cNvPr id="1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results</a:t>
            </a:r>
            <a:endParaRPr lang="en-US" sz="24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990600" y="238125"/>
            <a:ext cx="10210800" cy="6381750"/>
          </a:xfrm>
          <a:prstGeom prst="rect">
            <a:avLst/>
          </a:prstGeom>
        </p:spPr>
      </p:pic>
    </p:spTree>
    <p:extLst>
      <p:ext uri="{BB962C8B-B14F-4D97-AF65-F5344CB8AC3E}">
        <p14:creationId xmlns:p14="http://schemas.microsoft.com/office/powerpoint/2010/main" val="31399678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42</a:t>
            </a:fld>
            <a:endParaRPr lang="en-US"/>
          </a:p>
        </p:txBody>
      </p:sp>
      <p:sp>
        <p:nvSpPr>
          <p:cNvPr id="1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results</a:t>
            </a:r>
            <a:endParaRPr lang="en-US" sz="24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990600" y="238125"/>
            <a:ext cx="10210800" cy="6381750"/>
          </a:xfrm>
          <a:prstGeom prst="rect">
            <a:avLst/>
          </a:prstGeom>
        </p:spPr>
      </p:pic>
    </p:spTree>
    <p:extLst>
      <p:ext uri="{BB962C8B-B14F-4D97-AF65-F5344CB8AC3E}">
        <p14:creationId xmlns:p14="http://schemas.microsoft.com/office/powerpoint/2010/main" val="35770249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43</a:t>
            </a:fld>
            <a:endParaRPr lang="en-US"/>
          </a:p>
        </p:txBody>
      </p:sp>
      <p:sp>
        <p:nvSpPr>
          <p:cNvPr id="1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results</a:t>
            </a:r>
            <a:endParaRPr lang="en-US" sz="24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990600" y="238125"/>
            <a:ext cx="10210800" cy="6381750"/>
          </a:xfrm>
          <a:prstGeom prst="rect">
            <a:avLst/>
          </a:prstGeom>
        </p:spPr>
      </p:pic>
    </p:spTree>
    <p:extLst>
      <p:ext uri="{BB962C8B-B14F-4D97-AF65-F5344CB8AC3E}">
        <p14:creationId xmlns:p14="http://schemas.microsoft.com/office/powerpoint/2010/main" val="3377946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44</a:t>
            </a:fld>
            <a:endParaRPr lang="en-US"/>
          </a:p>
        </p:txBody>
      </p:sp>
      <p:sp>
        <p:nvSpPr>
          <p:cNvPr id="10" name="Subtitle 2"/>
          <p:cNvSpPr txBox="1">
            <a:spLocks/>
          </p:cNvSpPr>
          <p:nvPr/>
        </p:nvSpPr>
        <p:spPr>
          <a:xfrm>
            <a:off x="5146793" y="-176661"/>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a:solidFill>
                  <a:srgbClr val="D15523"/>
                </a:solidFill>
                <a:latin typeface="Comfortaa" panose="020F0603070200060003" pitchFamily="34" charset="0"/>
              </a:rPr>
              <a:t>r</a:t>
            </a:r>
            <a:r>
              <a:rPr lang="en-US" sz="2800" dirty="0" smtClean="0">
                <a:solidFill>
                  <a:srgbClr val="D15523"/>
                </a:solidFill>
                <a:latin typeface="Comfortaa" panose="020F0603070200060003" pitchFamily="34" charset="0"/>
              </a:rPr>
              <a:t>egional results</a:t>
            </a:r>
            <a:endParaRPr lang="en-US" sz="2400" dirty="0">
              <a:solidFill>
                <a:srgbClr val="D15523"/>
              </a:solidFill>
              <a:latin typeface="Comfortaa" panose="020F0603070200060003" pitchFamily="34" charset="0"/>
            </a:endParaRPr>
          </a:p>
        </p:txBody>
      </p:sp>
      <p:pic>
        <p:nvPicPr>
          <p:cNvPr id="2" name="Picture 1"/>
          <p:cNvPicPr>
            <a:picLocks noChangeAspect="1"/>
          </p:cNvPicPr>
          <p:nvPr/>
        </p:nvPicPr>
        <p:blipFill>
          <a:blip r:embed="rId3"/>
          <a:stretch>
            <a:fillRect/>
          </a:stretch>
        </p:blipFill>
        <p:spPr>
          <a:xfrm>
            <a:off x="990600" y="238125"/>
            <a:ext cx="10210800" cy="6381750"/>
          </a:xfrm>
          <a:prstGeom prst="rect">
            <a:avLst/>
          </a:prstGeom>
        </p:spPr>
      </p:pic>
    </p:spTree>
    <p:extLst>
      <p:ext uri="{BB962C8B-B14F-4D97-AF65-F5344CB8AC3E}">
        <p14:creationId xmlns:p14="http://schemas.microsoft.com/office/powerpoint/2010/main" val="1301576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6" name="Slide Number Placeholder 5"/>
          <p:cNvSpPr>
            <a:spLocks noGrp="1"/>
          </p:cNvSpPr>
          <p:nvPr>
            <p:ph type="sldNum" sz="quarter" idx="12"/>
          </p:nvPr>
        </p:nvSpPr>
        <p:spPr/>
        <p:txBody>
          <a:bodyPr/>
          <a:lstStyle/>
          <a:p>
            <a:fld id="{90AE5AFE-EB4C-4B40-A81A-87A35B195E9B}" type="slidenum">
              <a:rPr lang="en-US" smtClean="0"/>
              <a:t>45</a:t>
            </a:fld>
            <a:endParaRPr lang="en-US"/>
          </a:p>
        </p:txBody>
      </p:sp>
      <p:sp>
        <p:nvSpPr>
          <p:cNvPr id="25" name="Subtitle 2"/>
          <p:cNvSpPr txBox="1">
            <a:spLocks/>
          </p:cNvSpPr>
          <p:nvPr/>
        </p:nvSpPr>
        <p:spPr>
          <a:xfrm>
            <a:off x="27935" y="6231525"/>
            <a:ext cx="5146654" cy="59254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smtClean="0">
                <a:latin typeface="Comfortaa" panose="020F0603070200060003" pitchFamily="34" charset="0"/>
              </a:rPr>
              <a:t>DDPP (2016)</a:t>
            </a:r>
            <a:endParaRPr lang="en-US" sz="1000" dirty="0" smtClean="0">
              <a:latin typeface="Comfortaa" panose="020F0603070200060003" pitchFamily="34" charset="0"/>
            </a:endParaRPr>
          </a:p>
        </p:txBody>
      </p:sp>
      <p:pic>
        <p:nvPicPr>
          <p:cNvPr id="3" name="Picture 2"/>
          <p:cNvPicPr>
            <a:picLocks noChangeAspect="1"/>
          </p:cNvPicPr>
          <p:nvPr/>
        </p:nvPicPr>
        <p:blipFill>
          <a:blip r:embed="rId3"/>
          <a:stretch>
            <a:fillRect/>
          </a:stretch>
        </p:blipFill>
        <p:spPr>
          <a:xfrm>
            <a:off x="542166" y="2064337"/>
            <a:ext cx="6915150" cy="3257550"/>
          </a:xfrm>
          <a:prstGeom prst="rect">
            <a:avLst/>
          </a:prstGeom>
        </p:spPr>
      </p:pic>
      <p:pic>
        <p:nvPicPr>
          <p:cNvPr id="7" name="Picture 6"/>
          <p:cNvPicPr>
            <a:picLocks noChangeAspect="1"/>
          </p:cNvPicPr>
          <p:nvPr/>
        </p:nvPicPr>
        <p:blipFill>
          <a:blip r:embed="rId4"/>
          <a:stretch>
            <a:fillRect/>
          </a:stretch>
        </p:blipFill>
        <p:spPr>
          <a:xfrm>
            <a:off x="3287712" y="1154700"/>
            <a:ext cx="8639175" cy="5267325"/>
          </a:xfrm>
          <a:prstGeom prst="rect">
            <a:avLst/>
          </a:prstGeom>
        </p:spPr>
      </p:pic>
    </p:spTree>
    <p:extLst>
      <p:ext uri="{BB962C8B-B14F-4D97-AF65-F5344CB8AC3E}">
        <p14:creationId xmlns:p14="http://schemas.microsoft.com/office/powerpoint/2010/main" val="266167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46</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results</a:t>
            </a:r>
            <a:endParaRPr lang="en-US" sz="2400" dirty="0">
              <a:solidFill>
                <a:srgbClr val="D15523"/>
              </a:solidFill>
              <a:latin typeface="Comfortaa" panose="020F0603070200060003" pitchFamily="34" charset="0"/>
            </a:endParaRPr>
          </a:p>
        </p:txBody>
      </p:sp>
      <p:sp>
        <p:nvSpPr>
          <p:cNvPr id="16" name="Subtitle 2"/>
          <p:cNvSpPr txBox="1">
            <a:spLocks/>
          </p:cNvSpPr>
          <p:nvPr/>
        </p:nvSpPr>
        <p:spPr>
          <a:xfrm>
            <a:off x="306822" y="1434738"/>
            <a:ext cx="10767579"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dirty="0" smtClean="0">
                <a:solidFill>
                  <a:srgbClr val="D15523"/>
                </a:solidFill>
                <a:latin typeface="Comfortaa" panose="020F0603070200060003" pitchFamily="34" charset="0"/>
              </a:rPr>
              <a:t>	</a:t>
            </a:r>
          </a:p>
          <a:p>
            <a:pPr>
              <a:lnSpc>
                <a:spcPct val="130000"/>
              </a:lnSpc>
            </a:pPr>
            <a:r>
              <a:rPr lang="en-US" dirty="0" smtClean="0">
                <a:solidFill>
                  <a:srgbClr val="D15523"/>
                </a:solidFill>
                <a:latin typeface="Comfortaa" panose="020F0603070200060003" pitchFamily="34" charset="0"/>
              </a:rPr>
              <a:t>Regional model without trade yields 106% if the investment of the global SET</a:t>
            </a:r>
          </a:p>
          <a:p>
            <a:pPr>
              <a:lnSpc>
                <a:spcPct val="130000"/>
              </a:lnSpc>
            </a:pPr>
            <a:r>
              <a:rPr lang="en-US" dirty="0">
                <a:solidFill>
                  <a:srgbClr val="D15523"/>
                </a:solidFill>
                <a:latin typeface="Comfortaa" panose="020F0603070200060003" pitchFamily="34" charset="0"/>
              </a:rPr>
              <a:t>Regional model </a:t>
            </a:r>
            <a:r>
              <a:rPr lang="en-US" dirty="0" smtClean="0">
                <a:solidFill>
                  <a:srgbClr val="D15523"/>
                </a:solidFill>
                <a:latin typeface="Comfortaa" panose="020F0603070200060003" pitchFamily="34" charset="0"/>
              </a:rPr>
              <a:t>with </a:t>
            </a:r>
            <a:r>
              <a:rPr lang="en-US" dirty="0">
                <a:solidFill>
                  <a:srgbClr val="D15523"/>
                </a:solidFill>
                <a:latin typeface="Comfortaa" panose="020F0603070200060003" pitchFamily="34" charset="0"/>
              </a:rPr>
              <a:t>trade yields </a:t>
            </a:r>
            <a:r>
              <a:rPr lang="en-US" dirty="0" smtClean="0">
                <a:solidFill>
                  <a:srgbClr val="D15523"/>
                </a:solidFill>
                <a:latin typeface="Comfortaa" panose="020F0603070200060003" pitchFamily="34" charset="0"/>
              </a:rPr>
              <a:t>85% </a:t>
            </a:r>
            <a:r>
              <a:rPr lang="en-US" dirty="0">
                <a:solidFill>
                  <a:srgbClr val="D15523"/>
                </a:solidFill>
                <a:latin typeface="Comfortaa" panose="020F0603070200060003" pitchFamily="34" charset="0"/>
              </a:rPr>
              <a:t>if the investment of the global </a:t>
            </a:r>
            <a:r>
              <a:rPr lang="en-US" dirty="0" smtClean="0">
                <a:solidFill>
                  <a:srgbClr val="D15523"/>
                </a:solidFill>
                <a:latin typeface="Comfortaa" panose="020F0603070200060003" pitchFamily="34" charset="0"/>
              </a:rPr>
              <a:t>SET</a:t>
            </a:r>
          </a:p>
          <a:p>
            <a:pPr lvl="1">
              <a:lnSpc>
                <a:spcPct val="130000"/>
              </a:lnSpc>
            </a:pPr>
            <a:r>
              <a:rPr lang="en-US" dirty="0" smtClean="0">
                <a:solidFill>
                  <a:srgbClr val="D15523"/>
                </a:solidFill>
                <a:latin typeface="Comfortaa" panose="020F0603070200060003" pitchFamily="34" charset="0"/>
              </a:rPr>
              <a:t>global model did not have a direct adjustment for fuels-witching</a:t>
            </a:r>
          </a:p>
          <a:p>
            <a:pPr lvl="1">
              <a:lnSpc>
                <a:spcPct val="130000"/>
              </a:lnSpc>
            </a:pPr>
            <a:r>
              <a:rPr lang="en-US" dirty="0" smtClean="0">
                <a:solidFill>
                  <a:srgbClr val="D15523"/>
                </a:solidFill>
                <a:latin typeface="Comfortaa" panose="020F0603070200060003" pitchFamily="34" charset="0"/>
              </a:rPr>
              <a:t>default scenario demand: 2000W per capita in 2100.</a:t>
            </a:r>
          </a:p>
          <a:p>
            <a:pPr lvl="1">
              <a:lnSpc>
                <a:spcPct val="130000"/>
              </a:lnSpc>
            </a:pPr>
            <a:r>
              <a:rPr lang="en-US" dirty="0" smtClean="0">
                <a:solidFill>
                  <a:srgbClr val="D15523"/>
                </a:solidFill>
                <a:latin typeface="Comfortaa" panose="020F0603070200060003" pitchFamily="34" charset="0"/>
              </a:rPr>
              <a:t>average power demand in the regional case 3954W in 2100, with an average savings from fuel switching of -30.5%. </a:t>
            </a:r>
          </a:p>
          <a:p>
            <a:pPr lvl="1">
              <a:lnSpc>
                <a:spcPct val="130000"/>
              </a:lnSpc>
            </a:pPr>
            <a:r>
              <a:rPr lang="en-US" dirty="0" smtClean="0">
                <a:solidFill>
                  <a:srgbClr val="D15523"/>
                </a:solidFill>
                <a:latin typeface="Comfortaa" panose="020F0603070200060003" pitchFamily="34" charset="0"/>
              </a:rPr>
              <a:t>Forced shares of 0.4 solar 0.3 wind 0.1 concentrated solar</a:t>
            </a:r>
          </a:p>
          <a:p>
            <a:pPr>
              <a:lnSpc>
                <a:spcPct val="130000"/>
              </a:lnSpc>
            </a:pPr>
            <a:r>
              <a:rPr lang="en-US" dirty="0" smtClean="0">
                <a:solidFill>
                  <a:srgbClr val="D15523"/>
                </a:solidFill>
                <a:latin typeface="Comfortaa" panose="020F0603070200060003" pitchFamily="34" charset="0"/>
              </a:rPr>
              <a:t>Adjusted: no trade </a:t>
            </a:r>
            <a:r>
              <a:rPr lang="en-US" b="1" u="sng" dirty="0" smtClean="0">
                <a:solidFill>
                  <a:srgbClr val="D15523"/>
                </a:solidFill>
                <a:latin typeface="Comfortaa" panose="020F0603070200060003" pitchFamily="34" charset="0"/>
              </a:rPr>
              <a:t>77%</a:t>
            </a:r>
            <a:r>
              <a:rPr lang="en-US" dirty="0" smtClean="0">
                <a:solidFill>
                  <a:srgbClr val="D15523"/>
                </a:solidFill>
                <a:latin typeface="Comfortaa" panose="020F0603070200060003" pitchFamily="34" charset="0"/>
              </a:rPr>
              <a:t> of global transition energy cost, with trade </a:t>
            </a:r>
            <a:r>
              <a:rPr lang="en-US" b="1" u="sng" dirty="0" smtClean="0">
                <a:solidFill>
                  <a:srgbClr val="D15523"/>
                </a:solidFill>
                <a:latin typeface="Comfortaa" panose="020F0603070200060003" pitchFamily="34" charset="0"/>
              </a:rPr>
              <a:t>62%</a:t>
            </a:r>
            <a:endParaRPr lang="en-US" b="1" u="sng" dirty="0">
              <a:solidFill>
                <a:srgbClr val="D15523"/>
              </a:solidFill>
              <a:latin typeface="Comfortaa" panose="020F0603070200060003" pitchFamily="34" charset="0"/>
            </a:endParaRPr>
          </a:p>
          <a:p>
            <a:pPr>
              <a:lnSpc>
                <a:spcPct val="130000"/>
              </a:lnSpc>
            </a:pPr>
            <a:endParaRPr lang="en-US"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5116838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47</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conclusions &amp; future work</a:t>
            </a:r>
            <a:endParaRPr lang="en-US" sz="2400" dirty="0">
              <a:solidFill>
                <a:srgbClr val="D15523"/>
              </a:solidFill>
              <a:latin typeface="Comfortaa" panose="020F0603070200060003" pitchFamily="34" charset="0"/>
            </a:endParaRPr>
          </a:p>
        </p:txBody>
      </p:sp>
      <p:sp>
        <p:nvSpPr>
          <p:cNvPr id="16" name="Subtitle 2"/>
          <p:cNvSpPr txBox="1">
            <a:spLocks/>
          </p:cNvSpPr>
          <p:nvPr/>
        </p:nvSpPr>
        <p:spPr>
          <a:xfrm>
            <a:off x="306820" y="1155338"/>
            <a:ext cx="11339080"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dirty="0" smtClean="0">
                <a:solidFill>
                  <a:srgbClr val="D15523"/>
                </a:solidFill>
                <a:latin typeface="Comfortaa" panose="020F0603070200060003" pitchFamily="34" charset="0"/>
              </a:rPr>
              <a:t>	</a:t>
            </a:r>
            <a:endParaRPr lang="en-US" sz="2400" b="1" dirty="0" smtClean="0">
              <a:solidFill>
                <a:srgbClr val="D15523"/>
              </a:solidFill>
              <a:latin typeface="Comfortaa" panose="020F0603070200060003" pitchFamily="34" charset="0"/>
            </a:endParaRPr>
          </a:p>
          <a:p>
            <a:pPr>
              <a:lnSpc>
                <a:spcPct val="130000"/>
              </a:lnSpc>
            </a:pPr>
            <a:r>
              <a:rPr lang="en-US" dirty="0">
                <a:solidFill>
                  <a:srgbClr val="D15523"/>
                </a:solidFill>
                <a:latin typeface="Comfortaa" panose="020F0603070200060003" pitchFamily="34" charset="0"/>
              </a:rPr>
              <a:t>This dissertation </a:t>
            </a:r>
            <a:r>
              <a:rPr lang="en-US" dirty="0" smtClean="0">
                <a:solidFill>
                  <a:srgbClr val="D15523"/>
                </a:solidFill>
                <a:latin typeface="Comfortaa" panose="020F0603070200060003" pitchFamily="34" charset="0"/>
              </a:rPr>
              <a:t>lays the theoretica</a:t>
            </a:r>
            <a:r>
              <a:rPr lang="en-US" dirty="0" smtClean="0">
                <a:solidFill>
                  <a:srgbClr val="D15523"/>
                </a:solidFill>
                <a:latin typeface="Comfortaa" panose="020F0603070200060003" pitchFamily="34" charset="0"/>
              </a:rPr>
              <a:t>l foundations of the SET and provides a set of tangible guidelines for societies to follow to complete a SET, an alternative to existing economics-based IAMs that cannot model transitions</a:t>
            </a:r>
            <a:endParaRPr lang="en-US" dirty="0" smtClean="0">
              <a:solidFill>
                <a:srgbClr val="D15523"/>
              </a:solidFill>
              <a:latin typeface="Comfortaa" panose="020F0603070200060003" pitchFamily="34" charset="0"/>
            </a:endParaRPr>
          </a:p>
          <a:p>
            <a:pPr>
              <a:lnSpc>
                <a:spcPct val="130000"/>
              </a:lnSpc>
            </a:pPr>
            <a:r>
              <a:rPr lang="en-US" dirty="0" smtClean="0">
                <a:solidFill>
                  <a:srgbClr val="D15523"/>
                </a:solidFill>
                <a:latin typeface="Comfortaa" panose="020F0603070200060003" pitchFamily="34" charset="0"/>
              </a:rPr>
              <a:t>Developed a global model for SET and performed a sensitivity analysis over a wide range resource and demand parameters estimates for different CO</a:t>
            </a:r>
            <a:r>
              <a:rPr lang="en-US" baseline="-25000" dirty="0" smtClean="0">
                <a:solidFill>
                  <a:srgbClr val="D15523"/>
                </a:solidFill>
                <a:latin typeface="Comfortaa" panose="020F0603070200060003" pitchFamily="34" charset="0"/>
              </a:rPr>
              <a:t>2</a:t>
            </a:r>
            <a:r>
              <a:rPr lang="en-US" dirty="0" smtClean="0">
                <a:solidFill>
                  <a:srgbClr val="D15523"/>
                </a:solidFill>
                <a:latin typeface="Comfortaa" panose="020F0603070200060003" pitchFamily="34" charset="0"/>
              </a:rPr>
              <a:t> caps</a:t>
            </a:r>
          </a:p>
          <a:p>
            <a:pPr>
              <a:lnSpc>
                <a:spcPct val="130000"/>
              </a:lnSpc>
            </a:pPr>
            <a:r>
              <a:rPr lang="en-US" dirty="0" smtClean="0">
                <a:solidFill>
                  <a:srgbClr val="D15523"/>
                </a:solidFill>
                <a:latin typeface="Comfortaa" panose="020F0603070200060003" pitchFamily="34" charset="0"/>
              </a:rPr>
              <a:t>Found that a global SET is possible, but early action is critical </a:t>
            </a:r>
          </a:p>
          <a:p>
            <a:pPr>
              <a:lnSpc>
                <a:spcPct val="130000"/>
              </a:lnSpc>
            </a:pPr>
            <a:r>
              <a:rPr lang="en-US" dirty="0" smtClean="0">
                <a:solidFill>
                  <a:srgbClr val="D15523"/>
                </a:solidFill>
                <a:latin typeface="Comfortaa" panose="020F0603070200060003" pitchFamily="34" charset="0"/>
              </a:rPr>
              <a:t>D</a:t>
            </a:r>
            <a:r>
              <a:rPr lang="en-US" dirty="0" smtClean="0">
                <a:solidFill>
                  <a:srgbClr val="D15523"/>
                </a:solidFill>
                <a:latin typeface="Comfortaa" panose="020F0603070200060003" pitchFamily="34" charset="0"/>
              </a:rPr>
              <a:t>eveloped </a:t>
            </a:r>
            <a:r>
              <a:rPr lang="en-US" dirty="0">
                <a:solidFill>
                  <a:srgbClr val="D15523"/>
                </a:solidFill>
                <a:latin typeface="Comfortaa" panose="020F0603070200060003" pitchFamily="34" charset="0"/>
              </a:rPr>
              <a:t>national energy transition pathways using physical energy balances while accounting for trade between </a:t>
            </a:r>
            <a:r>
              <a:rPr lang="en-US" dirty="0" smtClean="0">
                <a:solidFill>
                  <a:srgbClr val="D15523"/>
                </a:solidFill>
                <a:latin typeface="Comfortaa" panose="020F0603070200060003" pitchFamily="34" charset="0"/>
              </a:rPr>
              <a:t>regions</a:t>
            </a:r>
            <a:endParaRPr lang="en-US" dirty="0">
              <a:solidFill>
                <a:srgbClr val="D15523"/>
              </a:solidFill>
              <a:latin typeface="Comfortaa" panose="020F0603070200060003" pitchFamily="34" charset="0"/>
            </a:endParaRPr>
          </a:p>
          <a:p>
            <a:pPr>
              <a:lnSpc>
                <a:spcPct val="130000"/>
              </a:lnSpc>
            </a:pPr>
            <a:r>
              <a:rPr lang="en-US" dirty="0" smtClean="0">
                <a:solidFill>
                  <a:srgbClr val="D15523"/>
                </a:solidFill>
                <a:latin typeface="Comfortaa" panose="020F0603070200060003" pitchFamily="34" charset="0"/>
              </a:rPr>
              <a:t>Found that coordinating trade can reduce the total costs of transition by 38%</a:t>
            </a:r>
            <a:endParaRPr lang="en-US" dirty="0" smtClean="0">
              <a:solidFill>
                <a:srgbClr val="D15523"/>
              </a:solidFill>
              <a:latin typeface="Comfortaa" panose="020F0603070200060003" pitchFamily="34" charset="0"/>
            </a:endParaRPr>
          </a:p>
        </p:txBody>
      </p:sp>
    </p:spTree>
    <p:extLst>
      <p:ext uri="{BB962C8B-B14F-4D97-AF65-F5344CB8AC3E}">
        <p14:creationId xmlns:p14="http://schemas.microsoft.com/office/powerpoint/2010/main" val="21795304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4" name="Slide Number Placeholder 3"/>
          <p:cNvSpPr>
            <a:spLocks noGrp="1"/>
          </p:cNvSpPr>
          <p:nvPr>
            <p:ph type="sldNum" sz="quarter" idx="12"/>
          </p:nvPr>
        </p:nvSpPr>
        <p:spPr/>
        <p:txBody>
          <a:bodyPr/>
          <a:lstStyle/>
          <a:p>
            <a:fld id="{90AE5AFE-EB4C-4B40-A81A-87A35B195E9B}" type="slidenum">
              <a:rPr lang="en-US" smtClean="0"/>
              <a:t>48</a:t>
            </a:fld>
            <a:endParaRPr lang="en-US"/>
          </a:p>
        </p:txBody>
      </p:sp>
      <p:sp>
        <p:nvSpPr>
          <p:cNvPr id="15" name="Subtitle 2"/>
          <p:cNvSpPr txBox="1">
            <a:spLocks/>
          </p:cNvSpPr>
          <p:nvPr/>
        </p:nvSpPr>
        <p:spPr>
          <a:xfrm>
            <a:off x="5331851" y="-239485"/>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conclusions &amp; future work</a:t>
            </a:r>
            <a:endParaRPr lang="en-US" sz="2400" dirty="0">
              <a:solidFill>
                <a:srgbClr val="D15523"/>
              </a:solidFill>
              <a:latin typeface="Comfortaa" panose="020F0603070200060003" pitchFamily="34" charset="0"/>
            </a:endParaRPr>
          </a:p>
        </p:txBody>
      </p:sp>
      <p:sp>
        <p:nvSpPr>
          <p:cNvPr id="16" name="Subtitle 2"/>
          <p:cNvSpPr txBox="1">
            <a:spLocks/>
          </p:cNvSpPr>
          <p:nvPr/>
        </p:nvSpPr>
        <p:spPr>
          <a:xfrm>
            <a:off x="306821" y="1155338"/>
            <a:ext cx="11232036" cy="793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30000"/>
              </a:lnSpc>
              <a:buNone/>
            </a:pPr>
            <a:r>
              <a:rPr lang="en-US" sz="2400" dirty="0" smtClean="0">
                <a:solidFill>
                  <a:srgbClr val="D15523"/>
                </a:solidFill>
                <a:latin typeface="Comfortaa" panose="020F0603070200060003" pitchFamily="34" charset="0"/>
              </a:rPr>
              <a:t>	</a:t>
            </a:r>
            <a:endParaRPr lang="en-US" sz="2400" b="1" dirty="0" smtClean="0">
              <a:solidFill>
                <a:srgbClr val="D15523"/>
              </a:solidFill>
              <a:latin typeface="Comfortaa" panose="020F0603070200060003" pitchFamily="34" charset="0"/>
            </a:endParaRPr>
          </a:p>
          <a:p>
            <a:pPr algn="just">
              <a:lnSpc>
                <a:spcPct val="130000"/>
              </a:lnSpc>
            </a:pPr>
            <a:r>
              <a:rPr lang="en-US" dirty="0">
                <a:solidFill>
                  <a:srgbClr val="D15523"/>
                </a:solidFill>
                <a:latin typeface="Comfortaa" panose="020F0603070200060003" pitchFamily="34" charset="0"/>
              </a:rPr>
              <a:t>If adopted by policy makers, our methodology can yield optimal energy transition policies for countries and the world, while assuring that the emissions fit into predefined limits, unlike the current INDC approach</a:t>
            </a:r>
          </a:p>
          <a:p>
            <a:pPr>
              <a:lnSpc>
                <a:spcPct val="130000"/>
              </a:lnSpc>
            </a:pPr>
            <a:r>
              <a:rPr lang="en-US" dirty="0">
                <a:solidFill>
                  <a:srgbClr val="D15523"/>
                </a:solidFill>
                <a:latin typeface="Comfortaa" panose="020F0603070200060003" pitchFamily="34" charset="0"/>
              </a:rPr>
              <a:t>We developing the network model further to investigate different policy scenarios of individual countries under defect or collaborate regimes in adhering to a global cap</a:t>
            </a:r>
          </a:p>
          <a:p>
            <a:pPr algn="just">
              <a:lnSpc>
                <a:spcPct val="130000"/>
              </a:lnSpc>
            </a:pPr>
            <a:r>
              <a:rPr lang="en-US" dirty="0" smtClean="0">
                <a:solidFill>
                  <a:srgbClr val="D15523"/>
                </a:solidFill>
                <a:latin typeface="Comfortaa" panose="020F0603070200060003" pitchFamily="34" charset="0"/>
              </a:rPr>
              <a:t>Our </a:t>
            </a:r>
            <a:r>
              <a:rPr lang="en-US" dirty="0" smtClean="0">
                <a:solidFill>
                  <a:srgbClr val="D15523"/>
                </a:solidFill>
                <a:latin typeface="Comfortaa" panose="020F0603070200060003" pitchFamily="34" charset="0"/>
              </a:rPr>
              <a:t>approach is a </a:t>
            </a:r>
            <a:r>
              <a:rPr lang="en-US" dirty="0">
                <a:solidFill>
                  <a:srgbClr val="D15523"/>
                </a:solidFill>
                <a:latin typeface="Comfortaa" panose="020F0603070200060003" pitchFamily="34" charset="0"/>
              </a:rPr>
              <a:t>cost-effective in terms of human resource requirements when compared to other, concerted similar approaches, such as the Deep </a:t>
            </a:r>
            <a:r>
              <a:rPr lang="en-US" dirty="0" err="1">
                <a:solidFill>
                  <a:srgbClr val="D15523"/>
                </a:solidFill>
                <a:latin typeface="Comfortaa" panose="020F0603070200060003" pitchFamily="34" charset="0"/>
              </a:rPr>
              <a:t>Decarbonization</a:t>
            </a:r>
            <a:r>
              <a:rPr lang="en-US" dirty="0">
                <a:solidFill>
                  <a:srgbClr val="D15523"/>
                </a:solidFill>
                <a:latin typeface="Comfortaa" panose="020F0603070200060003" pitchFamily="34" charset="0"/>
              </a:rPr>
              <a:t> Pathways </a:t>
            </a:r>
            <a:r>
              <a:rPr lang="en-US" dirty="0" smtClean="0">
                <a:solidFill>
                  <a:srgbClr val="D15523"/>
                </a:solidFill>
                <a:latin typeface="Comfortaa" panose="020F0603070200060003" pitchFamily="34" charset="0"/>
              </a:rPr>
              <a:t>Project.</a:t>
            </a:r>
            <a:endParaRPr lang="en-US"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9952465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6" name="Slide Number Placeholder 5"/>
          <p:cNvSpPr>
            <a:spLocks noGrp="1"/>
          </p:cNvSpPr>
          <p:nvPr>
            <p:ph type="sldNum" sz="quarter" idx="12"/>
          </p:nvPr>
        </p:nvSpPr>
        <p:spPr/>
        <p:txBody>
          <a:bodyPr/>
          <a:lstStyle/>
          <a:p>
            <a:fld id="{90AE5AFE-EB4C-4B40-A81A-87A35B195E9B}" type="slidenum">
              <a:rPr lang="en-US" smtClean="0"/>
              <a:t>49</a:t>
            </a:fld>
            <a:endParaRPr lang="en-US"/>
          </a:p>
        </p:txBody>
      </p:sp>
      <p:sp>
        <p:nvSpPr>
          <p:cNvPr id="25" name="Subtitle 2"/>
          <p:cNvSpPr txBox="1">
            <a:spLocks/>
          </p:cNvSpPr>
          <p:nvPr/>
        </p:nvSpPr>
        <p:spPr>
          <a:xfrm>
            <a:off x="27935" y="6231525"/>
            <a:ext cx="5146654" cy="59254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smtClean="0">
                <a:latin typeface="Comfortaa" panose="020F0603070200060003" pitchFamily="34" charset="0"/>
              </a:rPr>
              <a:t>Climate Interactive (2016), image source: Huffington Post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5738" y="2118310"/>
            <a:ext cx="5486525" cy="365099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24735" y="608132"/>
            <a:ext cx="1404257" cy="1404257"/>
          </a:xfrm>
          <a:prstGeom prst="rect">
            <a:avLst/>
          </a:prstGeom>
        </p:spPr>
      </p:pic>
      <p:pic>
        <p:nvPicPr>
          <p:cNvPr id="5" name="Picture 4"/>
          <p:cNvPicPr>
            <a:picLocks noChangeAspect="1"/>
          </p:cNvPicPr>
          <p:nvPr/>
        </p:nvPicPr>
        <p:blipFill>
          <a:blip r:embed="rId5">
            <a:clrChange>
              <a:clrFrom>
                <a:srgbClr val="E5E5E5"/>
              </a:clrFrom>
              <a:clrTo>
                <a:srgbClr val="E5E5E5">
                  <a:alpha val="0"/>
                </a:srgbClr>
              </a:clrTo>
            </a:clrChange>
          </a:blip>
          <a:stretch>
            <a:fillRect/>
          </a:stretch>
        </p:blipFill>
        <p:spPr>
          <a:xfrm>
            <a:off x="337456" y="1985860"/>
            <a:ext cx="4736889" cy="3857668"/>
          </a:xfrm>
          <a:prstGeom prst="rect">
            <a:avLst/>
          </a:prstGeom>
        </p:spPr>
      </p:pic>
    </p:spTree>
    <p:extLst>
      <p:ext uri="{BB962C8B-B14F-4D97-AF65-F5344CB8AC3E}">
        <p14:creationId xmlns:p14="http://schemas.microsoft.com/office/powerpoint/2010/main" val="313314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6" name="Slide Number Placeholder 5"/>
          <p:cNvSpPr>
            <a:spLocks noGrp="1"/>
          </p:cNvSpPr>
          <p:nvPr>
            <p:ph type="sldNum" sz="quarter" idx="12"/>
          </p:nvPr>
        </p:nvSpPr>
        <p:spPr/>
        <p:txBody>
          <a:bodyPr/>
          <a:lstStyle/>
          <a:p>
            <a:fld id="{90AE5AFE-EB4C-4B40-A81A-87A35B195E9B}" type="slidenum">
              <a:rPr lang="en-US" smtClean="0"/>
              <a:t>5</a:t>
            </a:fld>
            <a:endParaRPr lang="en-US"/>
          </a:p>
        </p:txBody>
      </p:sp>
      <p:sp>
        <p:nvSpPr>
          <p:cNvPr id="25" name="Subtitle 2"/>
          <p:cNvSpPr txBox="1">
            <a:spLocks/>
          </p:cNvSpPr>
          <p:nvPr/>
        </p:nvSpPr>
        <p:spPr>
          <a:xfrm>
            <a:off x="27934" y="6231525"/>
            <a:ext cx="6183987" cy="59254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Arrow, </a:t>
            </a:r>
            <a:r>
              <a:rPr lang="en-US" sz="1000" dirty="0" err="1">
                <a:latin typeface="Comfortaa" panose="020F0603070200060003" pitchFamily="34" charset="0"/>
              </a:rPr>
              <a:t>Chenery</a:t>
            </a:r>
            <a:r>
              <a:rPr lang="en-US" sz="1000" dirty="0">
                <a:latin typeface="Comfortaa" panose="020F0603070200060003" pitchFamily="34" charset="0"/>
              </a:rPr>
              <a:t>, </a:t>
            </a:r>
            <a:r>
              <a:rPr lang="en-US" sz="1000" dirty="0" err="1">
                <a:latin typeface="Comfortaa" panose="020F0603070200060003" pitchFamily="34" charset="0"/>
              </a:rPr>
              <a:t>Minhas</a:t>
            </a:r>
            <a:r>
              <a:rPr lang="en-US" sz="1000" dirty="0" smtClean="0">
                <a:latin typeface="Comfortaa" panose="020F0603070200060003" pitchFamily="34" charset="0"/>
              </a:rPr>
              <a:t>, Solow (1961), Sgouridis</a:t>
            </a:r>
            <a:r>
              <a:rPr lang="en-US" sz="1000" dirty="0" smtClean="0">
                <a:latin typeface="Comfortaa" panose="020F0603070200060003" pitchFamily="34" charset="0"/>
              </a:rPr>
              <a:t>, Kaya, Csala (2016, under review)</a:t>
            </a:r>
            <a:endParaRPr lang="en-US" sz="1000" dirty="0" smtClean="0">
              <a:latin typeface="Comfortaa" panose="020F0603070200060003" pitchFamily="34" charset="0"/>
            </a:endParaRPr>
          </a:p>
        </p:txBody>
      </p:sp>
      <p:sp>
        <p:nvSpPr>
          <p:cNvPr id="10" name="Subtitle 2"/>
          <p:cNvSpPr txBox="1">
            <a:spLocks/>
          </p:cNvSpPr>
          <p:nvPr/>
        </p:nvSpPr>
        <p:spPr>
          <a:xfrm>
            <a:off x="405849" y="1683332"/>
            <a:ext cx="5662442" cy="76430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30000"/>
              </a:lnSpc>
            </a:pPr>
            <a:r>
              <a:rPr lang="en-US" sz="2500" dirty="0">
                <a:solidFill>
                  <a:srgbClr val="D15523"/>
                </a:solidFill>
                <a:latin typeface="Comfortaa" panose="020F0603070200060003" pitchFamily="34" charset="0"/>
              </a:rPr>
              <a:t>Integrated assessment models (IAM) are climate economy models that are widely used for tying the evolution of the climate system to the economic system. </a:t>
            </a:r>
            <a:endParaRPr lang="en-US" sz="2500"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3"/>
          <a:stretch>
            <a:fillRect/>
          </a:stretch>
        </p:blipFill>
        <p:spPr>
          <a:xfrm>
            <a:off x="6475273" y="342629"/>
            <a:ext cx="4685757" cy="6342187"/>
          </a:xfrm>
          <a:prstGeom prst="rect">
            <a:avLst/>
          </a:prstGeom>
        </p:spPr>
      </p:pic>
      <mc:AlternateContent xmlns:mc="http://schemas.openxmlformats.org/markup-compatibility/2006">
        <mc:Choice xmlns:a14="http://schemas.microsoft.com/office/drawing/2010/main" Requires="a14">
          <p:sp>
            <p:nvSpPr>
              <p:cNvPr id="13" name="Rectangle 12"/>
              <p:cNvSpPr/>
              <p:nvPr/>
            </p:nvSpPr>
            <p:spPr>
              <a:xfrm>
                <a:off x="364594" y="4956086"/>
                <a:ext cx="5847328" cy="1411733"/>
              </a:xfrm>
              <a:prstGeom prst="rect">
                <a:avLst/>
              </a:prstGeom>
            </p:spPr>
            <p:txBody>
              <a:bodyPr wrap="square">
                <a:spAutoFit/>
              </a:bodyPr>
              <a:lstStyle/>
              <a:p>
                <a:pPr algn="ctr"/>
                <a14:m>
                  <m:oMath xmlns:m="http://schemas.openxmlformats.org/officeDocument/2006/math">
                    <m:r>
                      <a:rPr lang="en-US" sz="2800" b="1" i="1" smtClean="0">
                        <a:solidFill>
                          <a:srgbClr val="D15523"/>
                        </a:solidFill>
                        <a:latin typeface="Cambria Math" panose="02040503050406030204" pitchFamily="18" charset="0"/>
                      </a:rPr>
                      <m:t>𝑪𝑬𝑺</m:t>
                    </m:r>
                  </m:oMath>
                </a14:m>
                <a:r>
                  <a:rPr lang="en-US" sz="2800" b="1" i="1" dirty="0" smtClean="0">
                    <a:solidFill>
                      <a:srgbClr val="D15523"/>
                    </a:solidFill>
                    <a:latin typeface="Cambria Math" panose="02040503050406030204" pitchFamily="18" charset="0"/>
                  </a:rPr>
                  <a:t> function</a:t>
                </a:r>
              </a:p>
              <a:p>
                <a:endParaRPr lang="en-US" sz="2800" b="1" i="1" dirty="0" smtClean="0">
                  <a:solidFill>
                    <a:srgbClr val="D15523"/>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b="1" i="1" smtClean="0">
                          <a:solidFill>
                            <a:srgbClr val="D15523"/>
                          </a:solidFill>
                          <a:latin typeface="Cambria Math" panose="02040503050406030204" pitchFamily="18" charset="0"/>
                        </a:rPr>
                        <m:t>𝒀</m:t>
                      </m:r>
                      <m:r>
                        <a:rPr lang="en-US" sz="2800" b="1" i="0">
                          <a:solidFill>
                            <a:srgbClr val="D15523"/>
                          </a:solidFill>
                          <a:latin typeface="Cambria Math" panose="02040503050406030204" pitchFamily="18" charset="0"/>
                        </a:rPr>
                        <m:t>=</m:t>
                      </m:r>
                      <m:sSup>
                        <m:sSupPr>
                          <m:ctrlPr>
                            <a:rPr lang="en-US" sz="2800" b="1" i="1">
                              <a:solidFill>
                                <a:srgbClr val="D15523"/>
                              </a:solidFill>
                              <a:latin typeface="Cambria Math" panose="02040503050406030204" pitchFamily="18" charset="0"/>
                            </a:rPr>
                          </m:ctrlPr>
                        </m:sSupPr>
                        <m:e>
                          <m:d>
                            <m:dPr>
                              <m:begChr m:val="["/>
                              <m:endChr m:val="]"/>
                              <m:ctrlPr>
                                <a:rPr lang="en-US" sz="2800" b="1" i="1">
                                  <a:solidFill>
                                    <a:srgbClr val="D15523"/>
                                  </a:solidFill>
                                  <a:latin typeface="Cambria Math" panose="02040503050406030204" pitchFamily="18" charset="0"/>
                                </a:rPr>
                              </m:ctrlPr>
                            </m:dPr>
                            <m:e>
                              <m:r>
                                <a:rPr lang="en-US" sz="2800" b="1" i="1">
                                  <a:solidFill>
                                    <a:srgbClr val="D15523"/>
                                  </a:solidFill>
                                  <a:latin typeface="Cambria Math" panose="02040503050406030204" pitchFamily="18" charset="0"/>
                                </a:rPr>
                                <m:t>𝜶</m:t>
                              </m:r>
                              <m:r>
                                <a:rPr lang="en-US" sz="2800" b="1" i="0">
                                  <a:solidFill>
                                    <a:srgbClr val="D15523"/>
                                  </a:solidFill>
                                  <a:latin typeface="Cambria Math" panose="02040503050406030204" pitchFamily="18" charset="0"/>
                                </a:rPr>
                                <m:t>∙</m:t>
                              </m:r>
                              <m:sSup>
                                <m:sSupPr>
                                  <m:ctrlPr>
                                    <a:rPr lang="en-US" sz="2800" b="1" i="1">
                                      <a:solidFill>
                                        <a:srgbClr val="D15523"/>
                                      </a:solidFill>
                                      <a:latin typeface="Cambria Math" panose="02040503050406030204" pitchFamily="18" charset="0"/>
                                    </a:rPr>
                                  </m:ctrlPr>
                                </m:sSupPr>
                                <m:e>
                                  <m:r>
                                    <a:rPr lang="en-US" sz="2800" b="1" i="1">
                                      <a:solidFill>
                                        <a:srgbClr val="D15523"/>
                                      </a:solidFill>
                                      <a:latin typeface="Cambria Math" panose="02040503050406030204" pitchFamily="18" charset="0"/>
                                    </a:rPr>
                                    <m:t>𝑭</m:t>
                                  </m:r>
                                </m:e>
                                <m:sup>
                                  <m:r>
                                    <a:rPr lang="en-US" sz="2800" b="1" i="0">
                                      <a:solidFill>
                                        <a:srgbClr val="D15523"/>
                                      </a:solidFill>
                                      <a:latin typeface="Cambria Math" panose="02040503050406030204" pitchFamily="18" charset="0"/>
                                    </a:rPr>
                                    <m:t>−</m:t>
                                  </m:r>
                                  <m:r>
                                    <a:rPr lang="en-US" sz="2800" b="1" i="1">
                                      <a:solidFill>
                                        <a:srgbClr val="D15523"/>
                                      </a:solidFill>
                                      <a:latin typeface="Cambria Math" panose="02040503050406030204" pitchFamily="18" charset="0"/>
                                    </a:rPr>
                                    <m:t>𝝆</m:t>
                                  </m:r>
                                </m:sup>
                              </m:sSup>
                              <m:r>
                                <a:rPr lang="en-US" sz="2800" b="1" i="0">
                                  <a:solidFill>
                                    <a:srgbClr val="D15523"/>
                                  </a:solidFill>
                                  <a:latin typeface="Cambria Math" panose="02040503050406030204" pitchFamily="18" charset="0"/>
                                </a:rPr>
                                <m:t>+</m:t>
                              </m:r>
                              <m:d>
                                <m:dPr>
                                  <m:ctrlPr>
                                    <a:rPr lang="en-US" sz="2800" b="1" i="1">
                                      <a:solidFill>
                                        <a:srgbClr val="D15523"/>
                                      </a:solidFill>
                                      <a:latin typeface="Cambria Math" panose="02040503050406030204" pitchFamily="18" charset="0"/>
                                    </a:rPr>
                                  </m:ctrlPr>
                                </m:dPr>
                                <m:e>
                                  <m:r>
                                    <a:rPr lang="en-US" sz="2800" b="1" i="0">
                                      <a:solidFill>
                                        <a:srgbClr val="D15523"/>
                                      </a:solidFill>
                                      <a:latin typeface="Cambria Math" panose="02040503050406030204" pitchFamily="18" charset="0"/>
                                    </a:rPr>
                                    <m:t>𝟏</m:t>
                                  </m:r>
                                  <m:r>
                                    <a:rPr lang="en-US" sz="2800" b="1" i="0">
                                      <a:solidFill>
                                        <a:srgbClr val="D15523"/>
                                      </a:solidFill>
                                      <a:latin typeface="Cambria Math" panose="02040503050406030204" pitchFamily="18" charset="0"/>
                                    </a:rPr>
                                    <m:t>−</m:t>
                                  </m:r>
                                  <m:r>
                                    <a:rPr lang="en-US" sz="2800" b="1" i="1">
                                      <a:solidFill>
                                        <a:srgbClr val="D15523"/>
                                      </a:solidFill>
                                      <a:latin typeface="Cambria Math" panose="02040503050406030204" pitchFamily="18" charset="0"/>
                                    </a:rPr>
                                    <m:t>𝜶</m:t>
                                  </m:r>
                                </m:e>
                              </m:d>
                              <m:r>
                                <a:rPr lang="en-US" sz="2800" b="1" i="0">
                                  <a:solidFill>
                                    <a:srgbClr val="D15523"/>
                                  </a:solidFill>
                                  <a:latin typeface="Cambria Math" panose="02040503050406030204" pitchFamily="18" charset="0"/>
                                </a:rPr>
                                <m:t>∙</m:t>
                              </m:r>
                              <m:sSup>
                                <m:sSupPr>
                                  <m:ctrlPr>
                                    <a:rPr lang="en-US" sz="2800" b="1" i="1">
                                      <a:solidFill>
                                        <a:srgbClr val="D15523"/>
                                      </a:solidFill>
                                      <a:latin typeface="Cambria Math" panose="02040503050406030204" pitchFamily="18" charset="0"/>
                                    </a:rPr>
                                  </m:ctrlPr>
                                </m:sSupPr>
                                <m:e>
                                  <m:r>
                                    <a:rPr lang="en-US" sz="2800" b="1" i="1">
                                      <a:solidFill>
                                        <a:srgbClr val="D15523"/>
                                      </a:solidFill>
                                      <a:latin typeface="Cambria Math" panose="02040503050406030204" pitchFamily="18" charset="0"/>
                                    </a:rPr>
                                    <m:t>𝑹</m:t>
                                  </m:r>
                                </m:e>
                                <m:sup>
                                  <m:r>
                                    <a:rPr lang="en-US" sz="2800" b="1" i="0">
                                      <a:solidFill>
                                        <a:srgbClr val="D15523"/>
                                      </a:solidFill>
                                      <a:latin typeface="Cambria Math" panose="02040503050406030204" pitchFamily="18" charset="0"/>
                                    </a:rPr>
                                    <m:t>−</m:t>
                                  </m:r>
                                  <m:r>
                                    <a:rPr lang="en-US" sz="2800" b="1" i="1">
                                      <a:solidFill>
                                        <a:srgbClr val="D15523"/>
                                      </a:solidFill>
                                      <a:latin typeface="Cambria Math" panose="02040503050406030204" pitchFamily="18" charset="0"/>
                                    </a:rPr>
                                    <m:t>𝝆</m:t>
                                  </m:r>
                                </m:sup>
                              </m:sSup>
                            </m:e>
                          </m:d>
                        </m:e>
                        <m:sup>
                          <m:r>
                            <a:rPr lang="en-US" sz="2800" b="1" i="0">
                              <a:solidFill>
                                <a:srgbClr val="D15523"/>
                              </a:solidFill>
                              <a:latin typeface="Cambria Math" panose="02040503050406030204" pitchFamily="18" charset="0"/>
                            </a:rPr>
                            <m:t>−</m:t>
                          </m:r>
                          <m:f>
                            <m:fPr>
                              <m:type m:val="lin"/>
                              <m:ctrlPr>
                                <a:rPr lang="en-US" sz="2800" b="1" i="1">
                                  <a:solidFill>
                                    <a:srgbClr val="D15523"/>
                                  </a:solidFill>
                                  <a:latin typeface="Cambria Math" panose="02040503050406030204" pitchFamily="18" charset="0"/>
                                </a:rPr>
                              </m:ctrlPr>
                            </m:fPr>
                            <m:num>
                              <m:r>
                                <a:rPr lang="en-US" sz="2800" b="1" i="0">
                                  <a:solidFill>
                                    <a:srgbClr val="D15523"/>
                                  </a:solidFill>
                                  <a:latin typeface="Cambria Math" panose="02040503050406030204" pitchFamily="18" charset="0"/>
                                </a:rPr>
                                <m:t>𝟏</m:t>
                              </m:r>
                            </m:num>
                            <m:den>
                              <m:r>
                                <a:rPr lang="en-US" sz="2800" b="1" i="1">
                                  <a:solidFill>
                                    <a:srgbClr val="D15523"/>
                                  </a:solidFill>
                                  <a:latin typeface="Cambria Math" panose="02040503050406030204" pitchFamily="18" charset="0"/>
                                </a:rPr>
                                <m:t>𝝆</m:t>
                              </m:r>
                            </m:den>
                          </m:f>
                        </m:sup>
                      </m:sSup>
                    </m:oMath>
                  </m:oMathPara>
                </a14:m>
                <a:endParaRPr lang="en-US" sz="2800" b="1" dirty="0">
                  <a:solidFill>
                    <a:srgbClr val="D15523"/>
                  </a:solidFill>
                </a:endParaRPr>
              </a:p>
            </p:txBody>
          </p:sp>
        </mc:Choice>
        <mc:Fallback>
          <p:sp>
            <p:nvSpPr>
              <p:cNvPr id="13" name="Rectangle 12"/>
              <p:cNvSpPr>
                <a:spLocks noRot="1" noChangeAspect="1" noMove="1" noResize="1" noEditPoints="1" noAdjustHandles="1" noChangeArrowheads="1" noChangeShapeType="1" noTextEdit="1"/>
              </p:cNvSpPr>
              <p:nvPr/>
            </p:nvSpPr>
            <p:spPr>
              <a:xfrm>
                <a:off x="364594" y="4956086"/>
                <a:ext cx="5847328" cy="1411733"/>
              </a:xfrm>
              <a:prstGeom prst="rect">
                <a:avLst/>
              </a:prstGeom>
              <a:blipFill rotWithShape="0">
                <a:blip r:embed="rId4"/>
                <a:stretch>
                  <a:fillRect t="-4310"/>
                </a:stretch>
              </a:blipFill>
            </p:spPr>
            <p:txBody>
              <a:bodyPr/>
              <a:lstStyle/>
              <a:p>
                <a:r>
                  <a:rPr lang="en-US">
                    <a:noFill/>
                  </a:rPr>
                  <a:t> </a:t>
                </a:r>
              </a:p>
            </p:txBody>
          </p:sp>
        </mc:Fallback>
      </mc:AlternateContent>
      <p:pic>
        <p:nvPicPr>
          <p:cNvPr id="17" name="Picture 16"/>
          <p:cNvPicPr/>
          <p:nvPr/>
        </p:nvPicPr>
        <p:blipFill rotWithShape="1">
          <a:blip r:embed="rId5"/>
          <a:srcRect t="9853" r="57471"/>
          <a:stretch/>
        </p:blipFill>
        <p:spPr>
          <a:xfrm>
            <a:off x="475819" y="1430690"/>
            <a:ext cx="5592472" cy="4344582"/>
          </a:xfrm>
          <a:prstGeom prst="rect">
            <a:avLst/>
          </a:prstGeom>
        </p:spPr>
      </p:pic>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IAMs</a:t>
            </a:r>
            <a:endParaRPr lang="en-US" sz="24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2551304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500" y="4329828"/>
            <a:ext cx="8128000" cy="1202801"/>
          </a:xfrm>
        </p:spPr>
        <p:txBody>
          <a:bodyPr>
            <a:normAutofit/>
          </a:bodyPr>
          <a:lstStyle/>
          <a:p>
            <a:pPr algn="ctr"/>
            <a:r>
              <a:rPr lang="en-US" sz="3600" b="1" cap="none" dirty="0" smtClean="0">
                <a:latin typeface="Comfortaa" panose="020F0603070200060003" pitchFamily="34" charset="0"/>
              </a:rPr>
              <a:t>thank you</a:t>
            </a:r>
            <a:endParaRPr lang="en-US" sz="3600" b="1" cap="none" dirty="0">
              <a:latin typeface="Comfortaa" panose="020F0603070200060003" pitchFamily="34" charset="0"/>
            </a:endParaRPr>
          </a:p>
        </p:txBody>
      </p:sp>
      <p:sp>
        <p:nvSpPr>
          <p:cNvPr id="8" name="Title 1"/>
          <p:cNvSpPr txBox="1">
            <a:spLocks/>
          </p:cNvSpPr>
          <p:nvPr/>
        </p:nvSpPr>
        <p:spPr>
          <a:xfrm>
            <a:off x="-214745" y="3237582"/>
            <a:ext cx="12646890" cy="120280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lnSpc>
                <a:spcPct val="120000"/>
              </a:lnSpc>
            </a:pPr>
            <a:r>
              <a:rPr lang="en-US" sz="4400" cap="none" dirty="0">
                <a:latin typeface="Comfortaa" panose="020F0603070200060003" pitchFamily="34" charset="0"/>
              </a:rPr>
              <a:t>A data-driven dynamic net-energy </a:t>
            </a:r>
            <a:r>
              <a:rPr lang="en-US" sz="4400" cap="none" dirty="0" smtClean="0">
                <a:latin typeface="Comfortaa" panose="020F0603070200060003" pitchFamily="34" charset="0"/>
              </a:rPr>
              <a:t/>
            </a:r>
            <a:br>
              <a:rPr lang="en-US" sz="4400" cap="none" dirty="0" smtClean="0">
                <a:latin typeface="Comfortaa" panose="020F0603070200060003" pitchFamily="34" charset="0"/>
              </a:rPr>
            </a:br>
            <a:r>
              <a:rPr lang="en-US" sz="4400" cap="none" dirty="0" smtClean="0">
                <a:latin typeface="Comfortaa" panose="020F0603070200060003" pitchFamily="34" charset="0"/>
              </a:rPr>
              <a:t>analysis </a:t>
            </a:r>
            <a:r>
              <a:rPr lang="en-US" sz="4400" cap="none" dirty="0">
                <a:latin typeface="Comfortaa" panose="020F0603070200060003" pitchFamily="34" charset="0"/>
              </a:rPr>
              <a:t>of global and national </a:t>
            </a:r>
            <a:r>
              <a:rPr lang="en-US" sz="4400" cap="none" dirty="0" smtClean="0">
                <a:latin typeface="Comfortaa" panose="020F0603070200060003" pitchFamily="34" charset="0"/>
              </a:rPr>
              <a:t/>
            </a:r>
            <a:br>
              <a:rPr lang="en-US" sz="4400" cap="none" dirty="0" smtClean="0">
                <a:latin typeface="Comfortaa" panose="020F0603070200060003" pitchFamily="34" charset="0"/>
              </a:rPr>
            </a:br>
            <a:r>
              <a:rPr lang="en-US" sz="4400" cap="none" dirty="0" smtClean="0">
                <a:latin typeface="Comfortaa" panose="020F0603070200060003" pitchFamily="34" charset="0"/>
              </a:rPr>
              <a:t>sustainable </a:t>
            </a:r>
            <a:r>
              <a:rPr lang="en-US" sz="4400" b="1" cap="none" dirty="0">
                <a:solidFill>
                  <a:srgbClr val="D15523"/>
                </a:solidFill>
                <a:latin typeface="Comfortaa" panose="020F0603070200060003" pitchFamily="34" charset="0"/>
              </a:rPr>
              <a:t>energy</a:t>
            </a:r>
            <a:r>
              <a:rPr lang="en-US" sz="4400" cap="none" dirty="0">
                <a:solidFill>
                  <a:srgbClr val="D15523"/>
                </a:solidFill>
                <a:latin typeface="Comfortaa" panose="020F0603070200060003" pitchFamily="34" charset="0"/>
              </a:rPr>
              <a:t> </a:t>
            </a:r>
            <a:r>
              <a:rPr lang="en-US" sz="4400" cap="none" dirty="0">
                <a:latin typeface="Comfortaa" panose="020F0603070200060003" pitchFamily="34" charset="0"/>
              </a:rPr>
              <a:t>transition paths</a:t>
            </a:r>
          </a:p>
        </p:txBody>
      </p:sp>
      <p:sp>
        <p:nvSpPr>
          <p:cNvPr id="9" name="Subtitle 2"/>
          <p:cNvSpPr>
            <a:spLocks noGrp="1"/>
          </p:cNvSpPr>
          <p:nvPr>
            <p:ph type="subTitle" idx="1"/>
          </p:nvPr>
        </p:nvSpPr>
        <p:spPr>
          <a:xfrm>
            <a:off x="7053550" y="217054"/>
            <a:ext cx="4340226" cy="1193800"/>
          </a:xfrm>
        </p:spPr>
        <p:txBody>
          <a:bodyPr>
            <a:normAutofit/>
          </a:bodyPr>
          <a:lstStyle/>
          <a:p>
            <a:pPr algn="ctr"/>
            <a:r>
              <a:rPr lang="en-US" b="1" dirty="0" smtClean="0">
                <a:latin typeface="Comfortaa" panose="020F0603070200060003" pitchFamily="34" charset="0"/>
              </a:rPr>
              <a:t>D</a:t>
            </a:r>
            <a:r>
              <a:rPr lang="hu-HU" b="1" dirty="0" smtClean="0">
                <a:latin typeface="Comfortaa" panose="020F0603070200060003" pitchFamily="34" charset="0"/>
              </a:rPr>
              <a:t>é</a:t>
            </a:r>
            <a:r>
              <a:rPr lang="en-US" b="1" dirty="0" err="1" smtClean="0">
                <a:latin typeface="Comfortaa" panose="020F0603070200060003" pitchFamily="34" charset="0"/>
              </a:rPr>
              <a:t>nes</a:t>
            </a:r>
            <a:r>
              <a:rPr lang="en-US" b="1" dirty="0" smtClean="0">
                <a:latin typeface="Comfortaa" panose="020F0603070200060003" pitchFamily="34" charset="0"/>
              </a:rPr>
              <a:t> </a:t>
            </a:r>
            <a:r>
              <a:rPr lang="en-US" b="1" dirty="0">
                <a:latin typeface="Comfortaa" panose="020F0603070200060003" pitchFamily="34" charset="0"/>
              </a:rPr>
              <a:t>Csala</a:t>
            </a:r>
          </a:p>
          <a:p>
            <a:pPr algn="ctr"/>
            <a:r>
              <a:rPr lang="en-US" dirty="0" smtClean="0">
                <a:latin typeface="Comfortaa" panose="020F0603070200060003" pitchFamily="34" charset="0"/>
              </a:rPr>
              <a:t>PhD Defense</a:t>
            </a:r>
          </a:p>
          <a:p>
            <a:pPr algn="ctr"/>
            <a:r>
              <a:rPr lang="en-US" dirty="0" smtClean="0">
                <a:latin typeface="Comfortaa" panose="020F0603070200060003" pitchFamily="34" charset="0"/>
              </a:rPr>
              <a:t>Masdar Institute | 12/05/16</a:t>
            </a:r>
            <a:endParaRPr lang="en-US" dirty="0">
              <a:latin typeface="Comfortaa" panose="020F0603070200060003" pitchFamily="34" charset="0"/>
            </a:endParaRPr>
          </a:p>
        </p:txBody>
      </p:sp>
    </p:spTree>
    <p:extLst>
      <p:ext uri="{BB962C8B-B14F-4D97-AF65-F5344CB8AC3E}">
        <p14:creationId xmlns:p14="http://schemas.microsoft.com/office/powerpoint/2010/main" val="2159942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6" name="Slide Number Placeholder 5"/>
          <p:cNvSpPr>
            <a:spLocks noGrp="1"/>
          </p:cNvSpPr>
          <p:nvPr>
            <p:ph type="sldNum" sz="quarter" idx="12"/>
          </p:nvPr>
        </p:nvSpPr>
        <p:spPr/>
        <p:txBody>
          <a:bodyPr/>
          <a:lstStyle/>
          <a:p>
            <a:fld id="{90AE5AFE-EB4C-4B40-A81A-87A35B195E9B}" type="slidenum">
              <a:rPr lang="en-US" smtClean="0"/>
              <a:t>6</a:t>
            </a:fld>
            <a:endParaRPr lang="en-US"/>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carbon price</a:t>
            </a:r>
            <a:endParaRPr lang="en-US" sz="2400"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4" name="Picture 13"/>
          <p:cNvPicPr/>
          <p:nvPr/>
        </p:nvPicPr>
        <p:blipFill>
          <a:blip r:embed="rId3"/>
          <a:stretch>
            <a:fillRect/>
          </a:stretch>
        </p:blipFill>
        <p:spPr>
          <a:xfrm>
            <a:off x="3537856" y="1393371"/>
            <a:ext cx="8342179" cy="5188116"/>
          </a:xfrm>
          <a:prstGeom prst="rect">
            <a:avLst/>
          </a:prstGeom>
        </p:spPr>
      </p:pic>
      <p:sp>
        <p:nvSpPr>
          <p:cNvPr id="15" name="Subtitle 2"/>
          <p:cNvSpPr txBox="1">
            <a:spLocks/>
          </p:cNvSpPr>
          <p:nvPr/>
        </p:nvSpPr>
        <p:spPr>
          <a:xfrm>
            <a:off x="199021" y="1661560"/>
            <a:ext cx="3132007" cy="8748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30000"/>
              </a:lnSpc>
            </a:pPr>
            <a:r>
              <a:rPr lang="en-US" sz="2500" dirty="0">
                <a:solidFill>
                  <a:srgbClr val="D15523"/>
                </a:solidFill>
                <a:latin typeface="Comfortaa" panose="020F0603070200060003" pitchFamily="34" charset="0"/>
              </a:rPr>
              <a:t>countries should deploy measures with a marginal cost that is equal to the global marginal benefit from avoiding climate change</a:t>
            </a:r>
            <a:endParaRPr lang="en-US" sz="2500" dirty="0">
              <a:solidFill>
                <a:srgbClr val="D15523"/>
              </a:solidFill>
              <a:latin typeface="Comfortaa" panose="020F0603070200060003" pitchFamily="34" charset="0"/>
            </a:endParaRPr>
          </a:p>
        </p:txBody>
      </p:sp>
      <p:sp>
        <p:nvSpPr>
          <p:cNvPr id="16" name="Subtitle 2"/>
          <p:cNvSpPr txBox="1">
            <a:spLocks/>
          </p:cNvSpPr>
          <p:nvPr/>
        </p:nvSpPr>
        <p:spPr>
          <a:xfrm>
            <a:off x="27934" y="6231525"/>
            <a:ext cx="6183987" cy="59254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a:latin typeface="Comfortaa" panose="020F0603070200060003" pitchFamily="34" charset="0"/>
              </a:rPr>
              <a:t>(</a:t>
            </a:r>
            <a:r>
              <a:rPr lang="en-US" sz="1000" dirty="0" err="1">
                <a:latin typeface="Comfortaa" panose="020F0603070200060003" pitchFamily="34" charset="0"/>
              </a:rPr>
              <a:t>Aldy</a:t>
            </a:r>
            <a:r>
              <a:rPr lang="en-US" sz="1000" dirty="0">
                <a:latin typeface="Comfortaa" panose="020F0603070200060003" pitchFamily="34" charset="0"/>
              </a:rPr>
              <a:t>, Barrett, and </a:t>
            </a:r>
            <a:r>
              <a:rPr lang="en-US" sz="1000" dirty="0" err="1">
                <a:latin typeface="Comfortaa" panose="020F0603070200060003" pitchFamily="34" charset="0"/>
              </a:rPr>
              <a:t>Stavins</a:t>
            </a:r>
            <a:r>
              <a:rPr lang="en-US" sz="1000" dirty="0">
                <a:latin typeface="Comfortaa" panose="020F0603070200060003" pitchFamily="34" charset="0"/>
              </a:rPr>
              <a:t> 2003</a:t>
            </a:r>
            <a:r>
              <a:rPr lang="en-US" sz="1000" dirty="0" smtClean="0">
                <a:latin typeface="Comfortaa" panose="020F0603070200060003" pitchFamily="34" charset="0"/>
              </a:rPr>
              <a:t>), Sgouridis</a:t>
            </a:r>
            <a:r>
              <a:rPr lang="en-US" sz="1000" dirty="0" smtClean="0">
                <a:latin typeface="Comfortaa" panose="020F0603070200060003" pitchFamily="34" charset="0"/>
              </a:rPr>
              <a:t>, Kaya, Csala (2016, under review)</a:t>
            </a:r>
            <a:endParaRPr lang="en-US" sz="1000" dirty="0" smtClean="0">
              <a:latin typeface="Comfortaa" panose="020F0603070200060003" pitchFamily="34" charset="0"/>
            </a:endParaRPr>
          </a:p>
        </p:txBody>
      </p:sp>
    </p:spTree>
    <p:extLst>
      <p:ext uri="{BB962C8B-B14F-4D97-AF65-F5344CB8AC3E}">
        <p14:creationId xmlns:p14="http://schemas.microsoft.com/office/powerpoint/2010/main" val="3901130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6" name="Slide Number Placeholder 5"/>
          <p:cNvSpPr>
            <a:spLocks noGrp="1"/>
          </p:cNvSpPr>
          <p:nvPr>
            <p:ph type="sldNum" sz="quarter" idx="12"/>
          </p:nvPr>
        </p:nvSpPr>
        <p:spPr/>
        <p:txBody>
          <a:bodyPr/>
          <a:lstStyle/>
          <a:p>
            <a:fld id="{90AE5AFE-EB4C-4B40-A81A-87A35B195E9B}" type="slidenum">
              <a:rPr lang="en-US" smtClean="0"/>
              <a:t>7</a:t>
            </a:fld>
            <a:endParaRPr lang="en-US"/>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past transitions</a:t>
            </a:r>
            <a:endParaRPr lang="en-US" sz="2400"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Subtitle 2"/>
          <p:cNvSpPr txBox="1">
            <a:spLocks/>
          </p:cNvSpPr>
          <p:nvPr/>
        </p:nvSpPr>
        <p:spPr>
          <a:xfrm>
            <a:off x="27934" y="6231525"/>
            <a:ext cx="6753866" cy="59254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smtClean="0">
                <a:latin typeface="Comfortaa" panose="020F0603070200060003" pitchFamily="34" charset="0"/>
              </a:rPr>
              <a:t>Sgouridis</a:t>
            </a:r>
            <a:r>
              <a:rPr lang="en-US" sz="1000" dirty="0" smtClean="0">
                <a:latin typeface="Comfortaa" panose="020F0603070200060003" pitchFamily="34" charset="0"/>
              </a:rPr>
              <a:t>, Kaya, Csala (2016, under review) – based on </a:t>
            </a:r>
            <a:r>
              <a:rPr lang="en-US" sz="1000" dirty="0" err="1" smtClean="0">
                <a:latin typeface="Comfortaa" panose="020F0603070200060003" pitchFamily="34" charset="0"/>
              </a:rPr>
              <a:t>Grubler</a:t>
            </a:r>
            <a:r>
              <a:rPr lang="en-US" sz="1000" dirty="0" smtClean="0">
                <a:latin typeface="Comfortaa" panose="020F0603070200060003" pitchFamily="34" charset="0"/>
              </a:rPr>
              <a:t> (2012), Fouquet (2010), O’Connor (2010)</a:t>
            </a:r>
            <a:endParaRPr lang="en-US" sz="1000" dirty="0" smtClean="0">
              <a:latin typeface="Comfortaa" panose="020F0603070200060003" pitchFamily="34" charset="0"/>
            </a:endParaRPr>
          </a:p>
        </p:txBody>
      </p:sp>
      <p:pic>
        <p:nvPicPr>
          <p:cNvPr id="12" name="Picture 11"/>
          <p:cNvPicPr/>
          <p:nvPr/>
        </p:nvPicPr>
        <p:blipFill>
          <a:blip r:embed="rId3"/>
          <a:stretch>
            <a:fillRect/>
          </a:stretch>
        </p:blipFill>
        <p:spPr>
          <a:xfrm>
            <a:off x="4593771" y="1231537"/>
            <a:ext cx="7239000" cy="5093063"/>
          </a:xfrm>
          <a:prstGeom prst="rect">
            <a:avLst/>
          </a:prstGeom>
        </p:spPr>
      </p:pic>
      <p:sp>
        <p:nvSpPr>
          <p:cNvPr id="13" name="Subtitle 2"/>
          <p:cNvSpPr txBox="1">
            <a:spLocks/>
          </p:cNvSpPr>
          <p:nvPr/>
        </p:nvSpPr>
        <p:spPr>
          <a:xfrm>
            <a:off x="199021" y="1661560"/>
            <a:ext cx="3894008" cy="8748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gn="just">
              <a:lnSpc>
                <a:spcPct val="130000"/>
              </a:lnSpc>
            </a:pPr>
            <a:r>
              <a:rPr lang="en-US" sz="2500" dirty="0" smtClean="0">
                <a:solidFill>
                  <a:srgbClr val="D15523"/>
                </a:solidFill>
                <a:latin typeface="Comfortaa" panose="020F0603070200060003" pitchFamily="34" charset="0"/>
              </a:rPr>
              <a:t>CES cannot model technology transitions accurately</a:t>
            </a:r>
          </a:p>
          <a:p>
            <a:pPr algn="just">
              <a:lnSpc>
                <a:spcPct val="130000"/>
              </a:lnSpc>
            </a:pPr>
            <a:r>
              <a:rPr lang="en-US" sz="2500" dirty="0" smtClean="0">
                <a:solidFill>
                  <a:srgbClr val="D15523"/>
                </a:solidFill>
                <a:latin typeface="Comfortaa" panose="020F0603070200060003" pitchFamily="34" charset="0"/>
              </a:rPr>
              <a:t>Energy transitions of the past followed a logistic curve</a:t>
            </a:r>
          </a:p>
          <a:p>
            <a:pPr algn="just">
              <a:lnSpc>
                <a:spcPct val="130000"/>
              </a:lnSpc>
            </a:pPr>
            <a:endParaRPr lang="en-US" sz="2500" dirty="0">
              <a:solidFill>
                <a:srgbClr val="D15523"/>
              </a:solidFill>
              <a:latin typeface="Comfortaa" panose="020F0603070200060003" pitchFamily="34" charset="0"/>
            </a:endParaRPr>
          </a:p>
        </p:txBody>
      </p:sp>
      <mc:AlternateContent xmlns:mc="http://schemas.openxmlformats.org/markup-compatibility/2006">
        <mc:Choice xmlns:a14="http://schemas.microsoft.com/office/drawing/2010/main" Requires="a14">
          <p:sp>
            <p:nvSpPr>
              <p:cNvPr id="14" name="Rectangle 13"/>
              <p:cNvSpPr/>
              <p:nvPr/>
            </p:nvSpPr>
            <p:spPr>
              <a:xfrm>
                <a:off x="363450" y="5217343"/>
                <a:ext cx="3565149" cy="91441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800" b="1" i="0" smtClean="0">
                          <a:solidFill>
                            <a:srgbClr val="D15523"/>
                          </a:solidFill>
                          <a:latin typeface="Cambria Math" panose="02040503050406030204" pitchFamily="18" charset="0"/>
                        </a:rPr>
                        <m:t>𝐟</m:t>
                      </m:r>
                      <m:r>
                        <a:rPr lang="en-US" sz="2800" b="1" i="0" smtClean="0">
                          <a:solidFill>
                            <a:srgbClr val="D15523"/>
                          </a:solidFill>
                          <a:latin typeface="Cambria Math" panose="02040503050406030204" pitchFamily="18" charset="0"/>
                        </a:rPr>
                        <m:t>(</m:t>
                      </m:r>
                      <m:r>
                        <a:rPr lang="en-US" sz="2800" b="1" i="0" smtClean="0">
                          <a:solidFill>
                            <a:srgbClr val="D15523"/>
                          </a:solidFill>
                          <a:latin typeface="Cambria Math" panose="02040503050406030204" pitchFamily="18" charset="0"/>
                        </a:rPr>
                        <m:t>𝐭</m:t>
                      </m:r>
                      <m:r>
                        <a:rPr lang="en-US" sz="2800" b="1" i="0" smtClean="0">
                          <a:solidFill>
                            <a:srgbClr val="D15523"/>
                          </a:solidFill>
                          <a:latin typeface="Cambria Math" panose="02040503050406030204" pitchFamily="18" charset="0"/>
                        </a:rPr>
                        <m:t>)=</m:t>
                      </m:r>
                      <m:f>
                        <m:fPr>
                          <m:ctrlPr>
                            <a:rPr lang="en-US" sz="2800" b="1" i="1" smtClean="0">
                              <a:solidFill>
                                <a:srgbClr val="D15523"/>
                              </a:solidFill>
                              <a:latin typeface="Cambria Math" panose="02040503050406030204" pitchFamily="18" charset="0"/>
                            </a:rPr>
                          </m:ctrlPr>
                        </m:fPr>
                        <m:num>
                          <m:r>
                            <a:rPr lang="en-US" sz="2800" b="1" i="1" smtClean="0">
                              <a:solidFill>
                                <a:srgbClr val="D15523"/>
                              </a:solidFill>
                              <a:latin typeface="Cambria Math" panose="02040503050406030204" pitchFamily="18" charset="0"/>
                            </a:rPr>
                            <m:t>𝟏</m:t>
                          </m:r>
                        </m:num>
                        <m:den>
                          <m:r>
                            <a:rPr lang="en-US" sz="2800" b="1" i="1" smtClean="0">
                              <a:solidFill>
                                <a:srgbClr val="D15523"/>
                              </a:solidFill>
                              <a:latin typeface="Cambria Math" panose="02040503050406030204" pitchFamily="18" charset="0"/>
                            </a:rPr>
                            <m:t>𝟏</m:t>
                          </m:r>
                          <m:r>
                            <a:rPr lang="en-US" sz="2800" b="1" i="1" smtClean="0">
                              <a:solidFill>
                                <a:srgbClr val="D15523"/>
                              </a:solidFill>
                              <a:latin typeface="Cambria Math" panose="02040503050406030204" pitchFamily="18" charset="0"/>
                            </a:rPr>
                            <m:t>+</m:t>
                          </m:r>
                          <m:sSup>
                            <m:sSupPr>
                              <m:ctrlPr>
                                <a:rPr lang="en-US" sz="2800" b="1" i="1" smtClean="0">
                                  <a:solidFill>
                                    <a:srgbClr val="D15523"/>
                                  </a:solidFill>
                                  <a:latin typeface="Cambria Math" panose="02040503050406030204" pitchFamily="18" charset="0"/>
                                </a:rPr>
                              </m:ctrlPr>
                            </m:sSupPr>
                            <m:e>
                              <m:r>
                                <a:rPr lang="en-US" sz="2800" b="1" i="1" smtClean="0">
                                  <a:solidFill>
                                    <a:srgbClr val="D15523"/>
                                  </a:solidFill>
                                  <a:latin typeface="Cambria Math" panose="02040503050406030204" pitchFamily="18" charset="0"/>
                                </a:rPr>
                                <m:t>𝒆</m:t>
                              </m:r>
                            </m:e>
                            <m:sup>
                              <m:r>
                                <a:rPr lang="en-US" sz="2800" b="1" i="1" smtClean="0">
                                  <a:solidFill>
                                    <a:srgbClr val="D15523"/>
                                  </a:solidFill>
                                  <a:latin typeface="Cambria Math" panose="02040503050406030204" pitchFamily="18" charset="0"/>
                                </a:rPr>
                                <m:t>−</m:t>
                              </m:r>
                              <m:r>
                                <a:rPr lang="en-US" sz="2800" b="1" i="1" smtClean="0">
                                  <a:solidFill>
                                    <a:srgbClr val="D15523"/>
                                  </a:solidFill>
                                  <a:latin typeface="Cambria Math" panose="02040503050406030204" pitchFamily="18" charset="0"/>
                                  <a:ea typeface="Cambria Math" panose="02040503050406030204" pitchFamily="18" charset="0"/>
                                </a:rPr>
                                <m:t>𝜶</m:t>
                              </m:r>
                              <m:r>
                                <a:rPr lang="en-US" sz="2800" b="1" i="1" smtClean="0">
                                  <a:solidFill>
                                    <a:srgbClr val="D15523"/>
                                  </a:solidFill>
                                  <a:latin typeface="Cambria Math" panose="02040503050406030204" pitchFamily="18" charset="0"/>
                                  <a:ea typeface="Cambria Math" panose="02040503050406030204" pitchFamily="18" charset="0"/>
                                </a:rPr>
                                <m:t>𝒕</m:t>
                              </m:r>
                              <m:r>
                                <a:rPr lang="en-US" sz="2800" b="1" i="1" smtClean="0">
                                  <a:solidFill>
                                    <a:srgbClr val="D15523"/>
                                  </a:solidFill>
                                  <a:latin typeface="Cambria Math" panose="02040503050406030204" pitchFamily="18" charset="0"/>
                                  <a:ea typeface="Cambria Math" panose="02040503050406030204" pitchFamily="18" charset="0"/>
                                </a:rPr>
                                <m:t>−</m:t>
                              </m:r>
                              <m:r>
                                <a:rPr lang="en-US" sz="2800" b="1" i="1" smtClean="0">
                                  <a:solidFill>
                                    <a:srgbClr val="D15523"/>
                                  </a:solidFill>
                                  <a:latin typeface="Cambria Math" panose="02040503050406030204" pitchFamily="18" charset="0"/>
                                  <a:ea typeface="Cambria Math" panose="02040503050406030204" pitchFamily="18" charset="0"/>
                                </a:rPr>
                                <m:t>𝜷</m:t>
                              </m:r>
                            </m:sup>
                          </m:sSup>
                        </m:den>
                      </m:f>
                    </m:oMath>
                  </m:oMathPara>
                </a14:m>
                <a:endParaRPr lang="en-US" sz="2800" b="1" dirty="0">
                  <a:solidFill>
                    <a:srgbClr val="D15523"/>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363450" y="5217343"/>
                <a:ext cx="3565149" cy="91441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21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6" name="Slide Number Placeholder 5"/>
          <p:cNvSpPr>
            <a:spLocks noGrp="1"/>
          </p:cNvSpPr>
          <p:nvPr>
            <p:ph type="sldNum" sz="quarter" idx="12"/>
          </p:nvPr>
        </p:nvSpPr>
        <p:spPr/>
        <p:txBody>
          <a:bodyPr/>
          <a:lstStyle/>
          <a:p>
            <a:fld id="{90AE5AFE-EB4C-4B40-A81A-87A35B195E9B}" type="slidenum">
              <a:rPr lang="en-US" smtClean="0"/>
              <a:t>8</a:t>
            </a:fld>
            <a:endParaRPr lang="en-US"/>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dynamic elasticity of substitution</a:t>
            </a:r>
            <a:endParaRPr lang="en-US" sz="2400"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Subtitle 2"/>
          <p:cNvSpPr txBox="1">
            <a:spLocks/>
          </p:cNvSpPr>
          <p:nvPr/>
        </p:nvSpPr>
        <p:spPr>
          <a:xfrm>
            <a:off x="27934" y="6231525"/>
            <a:ext cx="6183987" cy="59254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smtClean="0">
                <a:latin typeface="Comfortaa" panose="020F0603070200060003" pitchFamily="34" charset="0"/>
              </a:rPr>
              <a:t>Sgouridis</a:t>
            </a:r>
            <a:r>
              <a:rPr lang="en-US" sz="1000" dirty="0" smtClean="0">
                <a:latin typeface="Comfortaa" panose="020F0603070200060003" pitchFamily="34" charset="0"/>
              </a:rPr>
              <a:t>, Kaya, Csala (2016, under review)</a:t>
            </a:r>
            <a:endParaRPr lang="en-US" sz="1000" dirty="0" smtClean="0">
              <a:latin typeface="Comfortaa" panose="020F0603070200060003" pitchFamily="34" charset="0"/>
            </a:endParaRPr>
          </a:p>
        </p:txBody>
      </p:sp>
      <p:pic>
        <p:nvPicPr>
          <p:cNvPr id="8" name="Picture 7"/>
          <p:cNvPicPr/>
          <p:nvPr/>
        </p:nvPicPr>
        <p:blipFill>
          <a:blip r:embed="rId3"/>
          <a:stretch>
            <a:fillRect/>
          </a:stretch>
        </p:blipFill>
        <p:spPr>
          <a:xfrm>
            <a:off x="3320144" y="1262743"/>
            <a:ext cx="8693331" cy="5440952"/>
          </a:xfrm>
          <a:prstGeom prst="rect">
            <a:avLst/>
          </a:prstGeom>
        </p:spPr>
      </p:pic>
      <p:sp>
        <p:nvSpPr>
          <p:cNvPr id="13" name="Subtitle 2"/>
          <p:cNvSpPr txBox="1">
            <a:spLocks/>
          </p:cNvSpPr>
          <p:nvPr/>
        </p:nvSpPr>
        <p:spPr>
          <a:xfrm>
            <a:off x="199021" y="1661560"/>
            <a:ext cx="2413550" cy="8748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30000"/>
              </a:lnSpc>
            </a:pPr>
            <a:r>
              <a:rPr lang="en-US" sz="2500" dirty="0" err="1" smtClean="0">
                <a:solidFill>
                  <a:srgbClr val="D15523"/>
                </a:solidFill>
                <a:latin typeface="Comfortaa" panose="020F0603070200060003" pitchFamily="34" charset="0"/>
              </a:rPr>
              <a:t>Aritificially</a:t>
            </a:r>
            <a:r>
              <a:rPr lang="en-US" sz="2500" dirty="0" smtClean="0">
                <a:solidFill>
                  <a:srgbClr val="D15523"/>
                </a:solidFill>
                <a:latin typeface="Comfortaa" panose="020F0603070200060003" pitchFamily="34" charset="0"/>
              </a:rPr>
              <a:t> change the </a:t>
            </a:r>
            <a:br>
              <a:rPr lang="en-US" sz="2500" dirty="0" smtClean="0">
                <a:solidFill>
                  <a:srgbClr val="D15523"/>
                </a:solidFill>
                <a:latin typeface="Comfortaa" panose="020F0603070200060003" pitchFamily="34" charset="0"/>
              </a:rPr>
            </a:br>
            <a:r>
              <a:rPr lang="en-US" sz="2500" dirty="0" smtClean="0">
                <a:solidFill>
                  <a:srgbClr val="D15523"/>
                </a:solidFill>
                <a:latin typeface="Comfortaa" panose="020F0603070200060003" pitchFamily="34" charset="0"/>
              </a:rPr>
              <a:t>e</a:t>
            </a:r>
            <a:r>
              <a:rPr lang="en-US" sz="2500" dirty="0" smtClean="0">
                <a:solidFill>
                  <a:srgbClr val="D15523"/>
                </a:solidFill>
                <a:latin typeface="Comfortaa" panose="020F0603070200060003" pitchFamily="34" charset="0"/>
              </a:rPr>
              <a:t>lasticity over time</a:t>
            </a:r>
          </a:p>
          <a:p>
            <a:pPr>
              <a:lnSpc>
                <a:spcPct val="130000"/>
              </a:lnSpc>
            </a:pPr>
            <a:r>
              <a:rPr lang="en-US" sz="2500" dirty="0" smtClean="0">
                <a:solidFill>
                  <a:srgbClr val="D15523"/>
                </a:solidFill>
                <a:latin typeface="Comfortaa" panose="020F0603070200060003" pitchFamily="34" charset="0"/>
              </a:rPr>
              <a:t>Challenging to connect to physical realities and still sensitive</a:t>
            </a:r>
            <a:endParaRPr lang="en-US" sz="2500" dirty="0">
              <a:solidFill>
                <a:srgbClr val="D15523"/>
              </a:solidFill>
              <a:latin typeface="Comfortaa" panose="020F0603070200060003" pitchFamily="34" charset="0"/>
            </a:endParaRPr>
          </a:p>
        </p:txBody>
      </p:sp>
    </p:spTree>
    <p:extLst>
      <p:ext uri="{BB962C8B-B14F-4D97-AF65-F5344CB8AC3E}">
        <p14:creationId xmlns:p14="http://schemas.microsoft.com/office/powerpoint/2010/main" val="3110379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7045346" y="6231526"/>
            <a:ext cx="5146654" cy="59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r">
              <a:buNone/>
            </a:pPr>
            <a:endParaRPr lang="en-US" sz="1000" dirty="0" smtClean="0">
              <a:latin typeface="Comfortaa" panose="020F0603070200060003" pitchFamily="34" charset="0"/>
            </a:endParaRPr>
          </a:p>
        </p:txBody>
      </p:sp>
      <p:sp>
        <p:nvSpPr>
          <p:cNvPr id="6" name="Slide Number Placeholder 5"/>
          <p:cNvSpPr>
            <a:spLocks noGrp="1"/>
          </p:cNvSpPr>
          <p:nvPr>
            <p:ph type="sldNum" sz="quarter" idx="12"/>
          </p:nvPr>
        </p:nvSpPr>
        <p:spPr/>
        <p:txBody>
          <a:bodyPr/>
          <a:lstStyle/>
          <a:p>
            <a:fld id="{90AE5AFE-EB4C-4B40-A81A-87A35B195E9B}" type="slidenum">
              <a:rPr lang="en-US" smtClean="0"/>
              <a:t>9</a:t>
            </a:fld>
            <a:endParaRPr lang="en-US"/>
          </a:p>
        </p:txBody>
      </p:sp>
      <p:sp>
        <p:nvSpPr>
          <p:cNvPr id="24" name="Subtitle 2"/>
          <p:cNvSpPr txBox="1">
            <a:spLocks/>
          </p:cNvSpPr>
          <p:nvPr/>
        </p:nvSpPr>
        <p:spPr>
          <a:xfrm>
            <a:off x="4795533" y="0"/>
            <a:ext cx="7415321" cy="1155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30000"/>
              </a:lnSpc>
              <a:buNone/>
            </a:pPr>
            <a:endParaRPr lang="en-US" sz="1400" b="1" dirty="0" smtClean="0">
              <a:latin typeface="Comfortaa" panose="020F0603070200060003" pitchFamily="34" charset="0"/>
            </a:endParaRPr>
          </a:p>
          <a:p>
            <a:pPr marL="0" indent="0" algn="ctr">
              <a:lnSpc>
                <a:spcPct val="130000"/>
              </a:lnSpc>
              <a:buNone/>
            </a:pPr>
            <a:r>
              <a:rPr lang="en-US" sz="2800" dirty="0" smtClean="0">
                <a:solidFill>
                  <a:srgbClr val="D15523"/>
                </a:solidFill>
                <a:latin typeface="Comfortaa" panose="020F0603070200060003" pitchFamily="34" charset="0"/>
              </a:rPr>
              <a:t>societal power demand</a:t>
            </a:r>
            <a:endParaRPr lang="en-US" sz="2400" dirty="0">
              <a:solidFill>
                <a:srgbClr val="D15523"/>
              </a:solidFill>
              <a:latin typeface="Comfortaa" panose="020F0603070200060003" pitchFamily="34" charset="0"/>
            </a:endParaRPr>
          </a:p>
        </p:txBody>
      </p:sp>
      <p:sp>
        <p:nvSpPr>
          <p:cNvPr id="5" name="Rectangle 2"/>
          <p:cNvSpPr>
            <a:spLocks noChangeArrowheads="1"/>
          </p:cNvSpPr>
          <p:nvPr/>
        </p:nvSpPr>
        <p:spPr bwMode="auto">
          <a:xfrm>
            <a:off x="5643563" y="191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306822" y="2404643"/>
            <a:ext cx="11502089" cy="3294288"/>
          </a:xfrm>
          <a:prstGeom prst="rect">
            <a:avLst/>
          </a:prstGeom>
        </p:spPr>
      </p:pic>
      <p:sp>
        <p:nvSpPr>
          <p:cNvPr id="11" name="Subtitle 2"/>
          <p:cNvSpPr txBox="1">
            <a:spLocks/>
          </p:cNvSpPr>
          <p:nvPr/>
        </p:nvSpPr>
        <p:spPr>
          <a:xfrm>
            <a:off x="0" y="6582230"/>
            <a:ext cx="12192000" cy="33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000" dirty="0" smtClean="0">
                <a:latin typeface="Comfortaa" panose="020F0603070200060003" pitchFamily="34" charset="0"/>
              </a:rPr>
              <a:t>Own </a:t>
            </a:r>
            <a:r>
              <a:rPr lang="en-US" sz="1000" dirty="0" smtClean="0">
                <a:latin typeface="Comfortaa" panose="020F0603070200060003" pitchFamily="34" charset="0"/>
              </a:rPr>
              <a:t>work based on open energy and GDP data from World Bank (1990-2010)</a:t>
            </a:r>
            <a:endParaRPr lang="en-US" sz="1000" dirty="0">
              <a:latin typeface="Comfortaa" panose="020F0603070200060003" pitchFamily="34" charset="0"/>
            </a:endParaRPr>
          </a:p>
        </p:txBody>
      </p:sp>
    </p:spTree>
    <p:extLst>
      <p:ext uri="{BB962C8B-B14F-4D97-AF65-F5344CB8AC3E}">
        <p14:creationId xmlns:p14="http://schemas.microsoft.com/office/powerpoint/2010/main" val="1063682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3286</TotalTime>
  <Words>2302</Words>
  <Application>Microsoft Office PowerPoint</Application>
  <PresentationFormat>Widescreen</PresentationFormat>
  <Paragraphs>570</Paragraphs>
  <Slides>50</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Comfortaa</vt:lpstr>
      <vt:lpstr>Calibri</vt:lpstr>
      <vt:lpstr>Century Gothic</vt:lpstr>
      <vt:lpstr>Times New Roman</vt:lpstr>
      <vt:lpstr>Arial</vt:lpstr>
      <vt:lpstr>Cambria Math</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Sustainable energy transition paths</dc:title>
  <dc:creator>Dénes CSALA</dc:creator>
  <cp:lastModifiedBy>Dénes CSALA</cp:lastModifiedBy>
  <cp:revision>434</cp:revision>
  <dcterms:created xsi:type="dcterms:W3CDTF">2015-05-23T22:06:25Z</dcterms:created>
  <dcterms:modified xsi:type="dcterms:W3CDTF">2016-05-12T12:43:16Z</dcterms:modified>
  <cp:contentStatus/>
</cp:coreProperties>
</file>